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42" r:id="rId2"/>
    <p:sldId id="554" r:id="rId3"/>
    <p:sldId id="304" r:id="rId4"/>
    <p:sldId id="305" r:id="rId5"/>
    <p:sldId id="565" r:id="rId6"/>
    <p:sldId id="566" r:id="rId7"/>
    <p:sldId id="567" r:id="rId8"/>
    <p:sldId id="569" r:id="rId9"/>
    <p:sldId id="306" r:id="rId10"/>
    <p:sldId id="555" r:id="rId11"/>
    <p:sldId id="271" r:id="rId12"/>
    <p:sldId id="296" r:id="rId13"/>
    <p:sldId id="307" r:id="rId14"/>
    <p:sldId id="312" r:id="rId15"/>
    <p:sldId id="317" r:id="rId16"/>
    <p:sldId id="313" r:id="rId17"/>
    <p:sldId id="570" r:id="rId18"/>
    <p:sldId id="575" r:id="rId19"/>
    <p:sldId id="571" r:id="rId20"/>
    <p:sldId id="572" r:id="rId21"/>
    <p:sldId id="574" r:id="rId22"/>
    <p:sldId id="573" r:id="rId23"/>
    <p:sldId id="308" r:id="rId24"/>
    <p:sldId id="314" r:id="rId25"/>
    <p:sldId id="302" r:id="rId26"/>
    <p:sldId id="563" r:id="rId27"/>
    <p:sldId id="557" r:id="rId28"/>
    <p:sldId id="558" r:id="rId29"/>
    <p:sldId id="559" r:id="rId30"/>
    <p:sldId id="560" r:id="rId31"/>
    <p:sldId id="564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65BE5-9F96-4147-ACAE-C3ABA66D3E0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E8AFDCB-6650-4337-84C4-443DA62ADE87}">
      <dgm:prSet/>
      <dgm:spPr/>
      <dgm:t>
        <a:bodyPr/>
        <a:lstStyle/>
        <a:p>
          <a:r>
            <a:rPr lang="tr-TR" b="1"/>
            <a:t>Oral besleme</a:t>
          </a:r>
          <a:endParaRPr lang="en-US"/>
        </a:p>
      </dgm:t>
    </dgm:pt>
    <dgm:pt modelId="{F3289E30-19A7-4C73-A09A-9680A5E85B1B}" type="parTrans" cxnId="{C59EA9DB-C81E-447F-AD45-4A1A170F5552}">
      <dgm:prSet/>
      <dgm:spPr/>
      <dgm:t>
        <a:bodyPr/>
        <a:lstStyle/>
        <a:p>
          <a:endParaRPr lang="en-US"/>
        </a:p>
      </dgm:t>
    </dgm:pt>
    <dgm:pt modelId="{CBEB3694-210A-4DF2-88B9-A932866F1E47}" type="sibTrans" cxnId="{C59EA9DB-C81E-447F-AD45-4A1A170F5552}">
      <dgm:prSet/>
      <dgm:spPr/>
      <dgm:t>
        <a:bodyPr/>
        <a:lstStyle/>
        <a:p>
          <a:endParaRPr lang="en-US"/>
        </a:p>
      </dgm:t>
    </dgm:pt>
    <dgm:pt modelId="{04E4CF7A-340D-48D6-9F54-6665B0D291D0}">
      <dgm:prSet/>
      <dgm:spPr/>
      <dgm:t>
        <a:bodyPr/>
        <a:lstStyle/>
        <a:p>
          <a:r>
            <a:rPr lang="tr-TR" b="1"/>
            <a:t>Gastrostomi ile besleme</a:t>
          </a:r>
          <a:endParaRPr lang="en-US"/>
        </a:p>
      </dgm:t>
    </dgm:pt>
    <dgm:pt modelId="{B3608C58-C9E4-42E0-B6F3-E91913021F9A}" type="parTrans" cxnId="{A839560A-87DB-4115-BC8B-BA8E39135F7D}">
      <dgm:prSet/>
      <dgm:spPr/>
      <dgm:t>
        <a:bodyPr/>
        <a:lstStyle/>
        <a:p>
          <a:endParaRPr lang="en-US"/>
        </a:p>
      </dgm:t>
    </dgm:pt>
    <dgm:pt modelId="{D1261001-882F-467B-809D-F662699C27F8}" type="sibTrans" cxnId="{A839560A-87DB-4115-BC8B-BA8E39135F7D}">
      <dgm:prSet/>
      <dgm:spPr/>
      <dgm:t>
        <a:bodyPr/>
        <a:lstStyle/>
        <a:p>
          <a:endParaRPr lang="en-US"/>
        </a:p>
      </dgm:t>
    </dgm:pt>
    <dgm:pt modelId="{0A8E4115-CCAF-4F25-8A06-70CDB197BD04}">
      <dgm:prSet/>
      <dgm:spPr/>
      <dgm:t>
        <a:bodyPr/>
        <a:lstStyle/>
        <a:p>
          <a:r>
            <a:rPr lang="tr-TR" b="1"/>
            <a:t>Gavaj</a:t>
          </a:r>
          <a:endParaRPr lang="en-US"/>
        </a:p>
      </dgm:t>
    </dgm:pt>
    <dgm:pt modelId="{EEB33CA7-E1AD-4CC1-873F-4A0CAC038C56}" type="parTrans" cxnId="{C130AA43-8775-405D-B4A2-E6C80DC61AF8}">
      <dgm:prSet/>
      <dgm:spPr/>
      <dgm:t>
        <a:bodyPr/>
        <a:lstStyle/>
        <a:p>
          <a:endParaRPr lang="en-US"/>
        </a:p>
      </dgm:t>
    </dgm:pt>
    <dgm:pt modelId="{7B79FA69-6945-482F-8B2D-877001CDF6D9}" type="sibTrans" cxnId="{C130AA43-8775-405D-B4A2-E6C80DC61AF8}">
      <dgm:prSet/>
      <dgm:spPr/>
      <dgm:t>
        <a:bodyPr/>
        <a:lstStyle/>
        <a:p>
          <a:endParaRPr lang="en-US"/>
        </a:p>
      </dgm:t>
    </dgm:pt>
    <dgm:pt modelId="{D1B15925-9B05-4DC8-8D87-1514ABBC6510}">
      <dgm:prSet/>
      <dgm:spPr/>
      <dgm:t>
        <a:bodyPr/>
        <a:lstStyle/>
        <a:p>
          <a:r>
            <a:rPr lang="en-US" b="1"/>
            <a:t>Sürekli damla</a:t>
          </a:r>
          <a:endParaRPr lang="en-US"/>
        </a:p>
      </dgm:t>
    </dgm:pt>
    <dgm:pt modelId="{E4357F93-1D7D-4FD7-A0A8-68E996CDE95F}" type="parTrans" cxnId="{3BA4CE10-B1C5-4CB7-A3E8-68AEB8C6E670}">
      <dgm:prSet/>
      <dgm:spPr/>
      <dgm:t>
        <a:bodyPr/>
        <a:lstStyle/>
        <a:p>
          <a:endParaRPr lang="en-US"/>
        </a:p>
      </dgm:t>
    </dgm:pt>
    <dgm:pt modelId="{6C2F724F-E65C-43EB-A170-40BEE2603FB0}" type="sibTrans" cxnId="{3BA4CE10-B1C5-4CB7-A3E8-68AEB8C6E670}">
      <dgm:prSet/>
      <dgm:spPr/>
      <dgm:t>
        <a:bodyPr/>
        <a:lstStyle/>
        <a:p>
          <a:endParaRPr lang="en-US"/>
        </a:p>
      </dgm:t>
    </dgm:pt>
    <dgm:pt modelId="{B1333CFE-1503-4C39-9F6B-EFEA46CBD8B4}">
      <dgm:prSet/>
      <dgm:spPr/>
      <dgm:t>
        <a:bodyPr/>
        <a:lstStyle/>
        <a:p>
          <a:r>
            <a:rPr lang="en-US" b="1"/>
            <a:t>Aralıklı besleme</a:t>
          </a:r>
          <a:endParaRPr lang="en-US"/>
        </a:p>
      </dgm:t>
    </dgm:pt>
    <dgm:pt modelId="{87C7F53F-CFA3-494D-84F0-EC9BFD7281D8}" type="parTrans" cxnId="{6E9E9047-A21E-472C-95AE-7C27BC1DA5FD}">
      <dgm:prSet/>
      <dgm:spPr/>
      <dgm:t>
        <a:bodyPr/>
        <a:lstStyle/>
        <a:p>
          <a:endParaRPr lang="en-US"/>
        </a:p>
      </dgm:t>
    </dgm:pt>
    <dgm:pt modelId="{D49B1C7F-D3E7-404B-8656-6E4EBCA1DE9C}" type="sibTrans" cxnId="{6E9E9047-A21E-472C-95AE-7C27BC1DA5FD}">
      <dgm:prSet/>
      <dgm:spPr/>
      <dgm:t>
        <a:bodyPr/>
        <a:lstStyle/>
        <a:p>
          <a:endParaRPr lang="en-US"/>
        </a:p>
      </dgm:t>
    </dgm:pt>
    <dgm:pt modelId="{9E14085F-478C-4055-B5A3-1F42731433F9}">
      <dgm:prSet/>
      <dgm:spPr/>
      <dgm:t>
        <a:bodyPr/>
        <a:lstStyle/>
        <a:p>
          <a:r>
            <a:rPr lang="en-US" b="1"/>
            <a:t>Total Paranteral Besleme</a:t>
          </a:r>
          <a:endParaRPr lang="en-US"/>
        </a:p>
      </dgm:t>
    </dgm:pt>
    <dgm:pt modelId="{9ADB141B-2EF1-4CD0-BCF7-5E9DD6936538}" type="parTrans" cxnId="{CB47EEC2-AC70-49DB-8455-E9E30EECD5FA}">
      <dgm:prSet/>
      <dgm:spPr/>
      <dgm:t>
        <a:bodyPr/>
        <a:lstStyle/>
        <a:p>
          <a:endParaRPr lang="en-US"/>
        </a:p>
      </dgm:t>
    </dgm:pt>
    <dgm:pt modelId="{3FE476E6-92AF-4E1D-BFD2-03DBD53B4D68}" type="sibTrans" cxnId="{CB47EEC2-AC70-49DB-8455-E9E30EECD5FA}">
      <dgm:prSet/>
      <dgm:spPr/>
      <dgm:t>
        <a:bodyPr/>
        <a:lstStyle/>
        <a:p>
          <a:endParaRPr lang="en-US"/>
        </a:p>
      </dgm:t>
    </dgm:pt>
    <dgm:pt modelId="{19F94272-80F4-4ADD-8568-3334B86CCCA9}" type="pres">
      <dgm:prSet presAssocID="{AF165BE5-9F96-4147-ACAE-C3ABA66D3E0E}" presName="linear" presStyleCnt="0">
        <dgm:presLayoutVars>
          <dgm:animLvl val="lvl"/>
          <dgm:resizeHandles val="exact"/>
        </dgm:presLayoutVars>
      </dgm:prSet>
      <dgm:spPr/>
    </dgm:pt>
    <dgm:pt modelId="{3889F224-5E34-4BB8-83CD-4B12E4E8536B}" type="pres">
      <dgm:prSet presAssocID="{0E8AFDCB-6650-4337-84C4-443DA62ADE8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6A422CD-066B-43CD-9E8A-A7546A9E3BE8}" type="pres">
      <dgm:prSet presAssocID="{CBEB3694-210A-4DF2-88B9-A932866F1E47}" presName="spacer" presStyleCnt="0"/>
      <dgm:spPr/>
    </dgm:pt>
    <dgm:pt modelId="{3C49E071-EF7C-4A8E-96CB-FD596567E220}" type="pres">
      <dgm:prSet presAssocID="{04E4CF7A-340D-48D6-9F54-6665B0D291D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F2F1952-C1CA-4769-948B-35B666707B1D}" type="pres">
      <dgm:prSet presAssocID="{D1261001-882F-467B-809D-F662699C27F8}" presName="spacer" presStyleCnt="0"/>
      <dgm:spPr/>
    </dgm:pt>
    <dgm:pt modelId="{E72C9320-963B-4B28-B283-4329E2DA7AB9}" type="pres">
      <dgm:prSet presAssocID="{0A8E4115-CCAF-4F25-8A06-70CDB197BD0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4A994D3-FE8C-405B-88B4-8D759F41D1FD}" type="pres">
      <dgm:prSet presAssocID="{0A8E4115-CCAF-4F25-8A06-70CDB197BD04}" presName="childText" presStyleLbl="revTx" presStyleIdx="0" presStyleCnt="1">
        <dgm:presLayoutVars>
          <dgm:bulletEnabled val="1"/>
        </dgm:presLayoutVars>
      </dgm:prSet>
      <dgm:spPr/>
    </dgm:pt>
    <dgm:pt modelId="{7F871EBF-3BD1-4D8A-B75E-63369D68CA89}" type="pres">
      <dgm:prSet presAssocID="{9E14085F-478C-4055-B5A3-1F42731433F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0DC0F06-6C0E-4622-BB81-A70A080AE08D}" type="presOf" srcId="{04E4CF7A-340D-48D6-9F54-6665B0D291D0}" destId="{3C49E071-EF7C-4A8E-96CB-FD596567E220}" srcOrd="0" destOrd="0" presId="urn:microsoft.com/office/officeart/2005/8/layout/vList2"/>
    <dgm:cxn modelId="{A839560A-87DB-4115-BC8B-BA8E39135F7D}" srcId="{AF165BE5-9F96-4147-ACAE-C3ABA66D3E0E}" destId="{04E4CF7A-340D-48D6-9F54-6665B0D291D0}" srcOrd="1" destOrd="0" parTransId="{B3608C58-C9E4-42E0-B6F3-E91913021F9A}" sibTransId="{D1261001-882F-467B-809D-F662699C27F8}"/>
    <dgm:cxn modelId="{3BA4CE10-B1C5-4CB7-A3E8-68AEB8C6E670}" srcId="{0A8E4115-CCAF-4F25-8A06-70CDB197BD04}" destId="{D1B15925-9B05-4DC8-8D87-1514ABBC6510}" srcOrd="0" destOrd="0" parTransId="{E4357F93-1D7D-4FD7-A0A8-68E996CDE95F}" sibTransId="{6C2F724F-E65C-43EB-A170-40BEE2603FB0}"/>
    <dgm:cxn modelId="{C130AA43-8775-405D-B4A2-E6C80DC61AF8}" srcId="{AF165BE5-9F96-4147-ACAE-C3ABA66D3E0E}" destId="{0A8E4115-CCAF-4F25-8A06-70CDB197BD04}" srcOrd="2" destOrd="0" parTransId="{EEB33CA7-E1AD-4CC1-873F-4A0CAC038C56}" sibTransId="{7B79FA69-6945-482F-8B2D-877001CDF6D9}"/>
    <dgm:cxn modelId="{EDB55566-CF07-447A-B3D7-D6DD1E257634}" type="presOf" srcId="{0A8E4115-CCAF-4F25-8A06-70CDB197BD04}" destId="{E72C9320-963B-4B28-B283-4329E2DA7AB9}" srcOrd="0" destOrd="0" presId="urn:microsoft.com/office/officeart/2005/8/layout/vList2"/>
    <dgm:cxn modelId="{6E9E9047-A21E-472C-95AE-7C27BC1DA5FD}" srcId="{0A8E4115-CCAF-4F25-8A06-70CDB197BD04}" destId="{B1333CFE-1503-4C39-9F6B-EFEA46CBD8B4}" srcOrd="1" destOrd="0" parTransId="{87C7F53F-CFA3-494D-84F0-EC9BFD7281D8}" sibTransId="{D49B1C7F-D3E7-404B-8656-6E4EBCA1DE9C}"/>
    <dgm:cxn modelId="{FB020070-2F6B-40A9-A43B-8B388C750491}" type="presOf" srcId="{0E8AFDCB-6650-4337-84C4-443DA62ADE87}" destId="{3889F224-5E34-4BB8-83CD-4B12E4E8536B}" srcOrd="0" destOrd="0" presId="urn:microsoft.com/office/officeart/2005/8/layout/vList2"/>
    <dgm:cxn modelId="{542F8872-AF7C-4027-83FC-27446AB04B73}" type="presOf" srcId="{AF165BE5-9F96-4147-ACAE-C3ABA66D3E0E}" destId="{19F94272-80F4-4ADD-8568-3334B86CCCA9}" srcOrd="0" destOrd="0" presId="urn:microsoft.com/office/officeart/2005/8/layout/vList2"/>
    <dgm:cxn modelId="{AEFBCE91-5BE5-4724-AA8E-F75F2F979748}" type="presOf" srcId="{D1B15925-9B05-4DC8-8D87-1514ABBC6510}" destId="{94A994D3-FE8C-405B-88B4-8D759F41D1FD}" srcOrd="0" destOrd="0" presId="urn:microsoft.com/office/officeart/2005/8/layout/vList2"/>
    <dgm:cxn modelId="{CB47EEC2-AC70-49DB-8455-E9E30EECD5FA}" srcId="{AF165BE5-9F96-4147-ACAE-C3ABA66D3E0E}" destId="{9E14085F-478C-4055-B5A3-1F42731433F9}" srcOrd="3" destOrd="0" parTransId="{9ADB141B-2EF1-4CD0-BCF7-5E9DD6936538}" sibTransId="{3FE476E6-92AF-4E1D-BFD2-03DBD53B4D68}"/>
    <dgm:cxn modelId="{039495CB-CCE6-4F20-94A7-DD76CAAA0BF6}" type="presOf" srcId="{B1333CFE-1503-4C39-9F6B-EFEA46CBD8B4}" destId="{94A994D3-FE8C-405B-88B4-8D759F41D1FD}" srcOrd="0" destOrd="1" presId="urn:microsoft.com/office/officeart/2005/8/layout/vList2"/>
    <dgm:cxn modelId="{C59EA9DB-C81E-447F-AD45-4A1A170F5552}" srcId="{AF165BE5-9F96-4147-ACAE-C3ABA66D3E0E}" destId="{0E8AFDCB-6650-4337-84C4-443DA62ADE87}" srcOrd="0" destOrd="0" parTransId="{F3289E30-19A7-4C73-A09A-9680A5E85B1B}" sibTransId="{CBEB3694-210A-4DF2-88B9-A932866F1E47}"/>
    <dgm:cxn modelId="{6E7635FB-7B36-42FF-81E9-B57581A4FE15}" type="presOf" srcId="{9E14085F-478C-4055-B5A3-1F42731433F9}" destId="{7F871EBF-3BD1-4D8A-B75E-63369D68CA89}" srcOrd="0" destOrd="0" presId="urn:microsoft.com/office/officeart/2005/8/layout/vList2"/>
    <dgm:cxn modelId="{231C8980-3E23-4641-8A68-DE655C5441F9}" type="presParOf" srcId="{19F94272-80F4-4ADD-8568-3334B86CCCA9}" destId="{3889F224-5E34-4BB8-83CD-4B12E4E8536B}" srcOrd="0" destOrd="0" presId="urn:microsoft.com/office/officeart/2005/8/layout/vList2"/>
    <dgm:cxn modelId="{B534BEA8-B734-4356-B77A-34B55B644AC4}" type="presParOf" srcId="{19F94272-80F4-4ADD-8568-3334B86CCCA9}" destId="{B6A422CD-066B-43CD-9E8A-A7546A9E3BE8}" srcOrd="1" destOrd="0" presId="urn:microsoft.com/office/officeart/2005/8/layout/vList2"/>
    <dgm:cxn modelId="{6F990C18-81E3-4F3B-AC55-55A60AB4D589}" type="presParOf" srcId="{19F94272-80F4-4ADD-8568-3334B86CCCA9}" destId="{3C49E071-EF7C-4A8E-96CB-FD596567E220}" srcOrd="2" destOrd="0" presId="urn:microsoft.com/office/officeart/2005/8/layout/vList2"/>
    <dgm:cxn modelId="{9DECC427-4D4D-4276-9D70-5C797F847427}" type="presParOf" srcId="{19F94272-80F4-4ADD-8568-3334B86CCCA9}" destId="{0F2F1952-C1CA-4769-948B-35B666707B1D}" srcOrd="3" destOrd="0" presId="urn:microsoft.com/office/officeart/2005/8/layout/vList2"/>
    <dgm:cxn modelId="{8ECD0464-24BA-469A-8791-D706A9325458}" type="presParOf" srcId="{19F94272-80F4-4ADD-8568-3334B86CCCA9}" destId="{E72C9320-963B-4B28-B283-4329E2DA7AB9}" srcOrd="4" destOrd="0" presId="urn:microsoft.com/office/officeart/2005/8/layout/vList2"/>
    <dgm:cxn modelId="{CE730727-CFE1-45E5-A978-BDD1EDCA724B}" type="presParOf" srcId="{19F94272-80F4-4ADD-8568-3334B86CCCA9}" destId="{94A994D3-FE8C-405B-88B4-8D759F41D1FD}" srcOrd="5" destOrd="0" presId="urn:microsoft.com/office/officeart/2005/8/layout/vList2"/>
    <dgm:cxn modelId="{42099F97-6C50-4FAC-A8B3-EB69EBDFF590}" type="presParOf" srcId="{19F94272-80F4-4ADD-8568-3334B86CCCA9}" destId="{7F871EBF-3BD1-4D8A-B75E-63369D68CA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9F224-5E34-4BB8-83CD-4B12E4E8536B}">
      <dsp:nvSpPr>
        <dsp:cNvPr id="0" name=""/>
        <dsp:cNvSpPr/>
      </dsp:nvSpPr>
      <dsp:spPr>
        <a:xfrm>
          <a:off x="0" y="26150"/>
          <a:ext cx="6666833" cy="10073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200" b="1" kern="1200"/>
            <a:t>Oral besleme</a:t>
          </a:r>
          <a:endParaRPr lang="en-US" sz="4200" kern="1200"/>
        </a:p>
      </dsp:txBody>
      <dsp:txXfrm>
        <a:off x="49176" y="75326"/>
        <a:ext cx="6568481" cy="909018"/>
      </dsp:txXfrm>
    </dsp:sp>
    <dsp:sp modelId="{3C49E071-EF7C-4A8E-96CB-FD596567E220}">
      <dsp:nvSpPr>
        <dsp:cNvPr id="0" name=""/>
        <dsp:cNvSpPr/>
      </dsp:nvSpPr>
      <dsp:spPr>
        <a:xfrm>
          <a:off x="0" y="1154480"/>
          <a:ext cx="6666833" cy="100737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200" b="1" kern="1200"/>
            <a:t>Gastrostomi ile besleme</a:t>
          </a:r>
          <a:endParaRPr lang="en-US" sz="4200" kern="1200"/>
        </a:p>
      </dsp:txBody>
      <dsp:txXfrm>
        <a:off x="49176" y="1203656"/>
        <a:ext cx="6568481" cy="909018"/>
      </dsp:txXfrm>
    </dsp:sp>
    <dsp:sp modelId="{E72C9320-963B-4B28-B283-4329E2DA7AB9}">
      <dsp:nvSpPr>
        <dsp:cNvPr id="0" name=""/>
        <dsp:cNvSpPr/>
      </dsp:nvSpPr>
      <dsp:spPr>
        <a:xfrm>
          <a:off x="0" y="2282810"/>
          <a:ext cx="6666833" cy="100737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200" b="1" kern="1200"/>
            <a:t>Gavaj</a:t>
          </a:r>
          <a:endParaRPr lang="en-US" sz="4200" kern="1200"/>
        </a:p>
      </dsp:txBody>
      <dsp:txXfrm>
        <a:off x="49176" y="2331986"/>
        <a:ext cx="6568481" cy="909018"/>
      </dsp:txXfrm>
    </dsp:sp>
    <dsp:sp modelId="{94A994D3-FE8C-405B-88B4-8D759F41D1FD}">
      <dsp:nvSpPr>
        <dsp:cNvPr id="0" name=""/>
        <dsp:cNvSpPr/>
      </dsp:nvSpPr>
      <dsp:spPr>
        <a:xfrm>
          <a:off x="0" y="3290179"/>
          <a:ext cx="6666833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b="1" kern="1200"/>
            <a:t>Sürekli damla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b="1" kern="1200"/>
            <a:t>Aralıklı besleme</a:t>
          </a:r>
          <a:endParaRPr lang="en-US" sz="3300" kern="1200"/>
        </a:p>
      </dsp:txBody>
      <dsp:txXfrm>
        <a:off x="0" y="3290179"/>
        <a:ext cx="6666833" cy="1130220"/>
      </dsp:txXfrm>
    </dsp:sp>
    <dsp:sp modelId="{7F871EBF-3BD1-4D8A-B75E-63369D68CA89}">
      <dsp:nvSpPr>
        <dsp:cNvPr id="0" name=""/>
        <dsp:cNvSpPr/>
      </dsp:nvSpPr>
      <dsp:spPr>
        <a:xfrm>
          <a:off x="0" y="4420400"/>
          <a:ext cx="6666833" cy="100737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Total Paranteral Besleme</a:t>
          </a:r>
          <a:endParaRPr lang="en-US" sz="4200" kern="1200"/>
        </a:p>
      </dsp:txBody>
      <dsp:txXfrm>
        <a:off x="49176" y="4469576"/>
        <a:ext cx="6568481" cy="909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A3258B-01EF-D689-9214-AD6893E23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60BCD7F-8B17-E837-30F0-F591C8146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9F2050-EBAA-97E4-8F85-AE9313632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0488-8CE6-41D2-9F14-C8D0613B30C1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14893C-0A2B-138D-269D-3F1E0BAB0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7F1D15-DE69-A008-981A-0D91E136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D04-F086-4CEC-B987-072A1F7BE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55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E20E5E-5DC1-E8F9-D4CD-2A8BE4067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DF1B6E4-C94F-768F-A70B-864444C27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00AAB8-D249-488F-034F-880C9F63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0488-8CE6-41D2-9F14-C8D0613B30C1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52F683-3789-A6F0-9029-7DDE4E58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CBFF15B-7E0E-78AC-CDE1-CB441D1A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D04-F086-4CEC-B987-072A1F7BE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453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DB371C1-FA7F-863B-FA7B-30B4E3BE8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514BC07-6E4A-C888-CEF5-164F19121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E70CDD-CB5D-DFA2-A3A7-1903FFE5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0488-8CE6-41D2-9F14-C8D0613B30C1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947C36-5A8A-B0C4-5E35-08FF245A8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C24520D-97AE-0955-5F86-6481273E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D04-F086-4CEC-B987-072A1F7BE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723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76191F-707F-21B9-0EA6-FCD7FB12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CECA20-58EE-BDEB-F194-403E9CC80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01E6AD-508F-8DC2-DD76-4682A43D4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0488-8CE6-41D2-9F14-C8D0613B30C1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D00779-6770-B72E-A589-04A479B1F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54FD6A5-C122-9B53-BDBF-78CCE80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D04-F086-4CEC-B987-072A1F7BE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90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93185B-1AAE-A51F-4BD3-C12DCFF03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995808-CA1D-79AA-220F-295702914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1CD231-8FE3-4613-8B0E-1D6A2474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0488-8CE6-41D2-9F14-C8D0613B30C1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73117D-CBCC-6177-78D7-69DF8F10B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0FCCDC0-9752-B769-F95B-D01E238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D04-F086-4CEC-B987-072A1F7BE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35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3E7EC7-880A-0FBC-63F9-5F0B3234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A52409-5B5B-D77F-E0A0-BBF4655C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ABB0256-1E5F-A586-87B6-36F33B395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709511C-D470-436E-7F40-09B7ABF5D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0488-8CE6-41D2-9F14-C8D0613B30C1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F7242B9-AAEB-94E0-A9CD-28A29DDB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412EB00-8146-D21F-52DF-A8059636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D04-F086-4CEC-B987-072A1F7BE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52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641F6F-98E7-1CAE-B174-2F917447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EAB6884-19A5-5459-48A6-0F878B3C6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2B05B5A-3760-0304-E197-04366D784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1D88820-5979-1B24-6391-803751FE4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AAB8161-3A6E-F88F-E8DD-137DEF3FA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6D13E91-A45C-D7EA-FB54-93DF58B0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0488-8CE6-41D2-9F14-C8D0613B30C1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EF6A756-7CB8-0FD5-C0B5-B5C24C3E8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A827CBF-A6A6-1653-C9DB-FD676288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D04-F086-4CEC-B987-072A1F7BE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1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3D976F-6D92-870D-2081-C3AB31D9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59CFB7E-3CCF-1A31-991A-1BC7C676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0488-8CE6-41D2-9F14-C8D0613B30C1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370583E-8258-FF30-2CC9-5D53F600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37A4389-64BB-DE52-0002-25904018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D04-F086-4CEC-B987-072A1F7BE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859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E459986-49CA-07F8-F223-C2BC8223F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0488-8CE6-41D2-9F14-C8D0613B30C1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4FC06D3-B063-0A91-E347-84D1CA5F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5B9885E-4ABE-51E0-4971-70C34FEE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D04-F086-4CEC-B987-072A1F7BE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55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47D16B-7312-6B1B-52A9-DF203424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23A060-779D-2F3A-B648-2106E13BB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1A036EE-1CD1-B847-2848-2D48AA918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6BDEFE6-7249-8DC8-EF53-EC508364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0488-8CE6-41D2-9F14-C8D0613B30C1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DE476B8-53F6-6FC1-2025-4DED5666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F02784C-6CCF-7A6A-BD6B-BCF36F67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D04-F086-4CEC-B987-072A1F7BE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091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C383F7-D1C0-E0D8-C081-16AD2FB6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35A8A4D-ECB1-B8D2-74FC-F042FBE80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0E40BCC-210B-953F-73B2-D2B98641C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DF157F7-9F8A-0EDD-41A5-CFF9B817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0488-8CE6-41D2-9F14-C8D0613B30C1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FF06C3F-0F27-49A4-9D89-31DB7B1A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C6C6CF7-D9DF-1DA9-EC0F-CD4B8E19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9D04-F086-4CEC-B987-072A1F7BE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5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0ECB47C-9DC7-B6D7-4A1F-F8746C1B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AB0E744-E5FF-3089-B314-F43ABC078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97656C-9D25-E222-80DA-64C302B26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20488-8CE6-41D2-9F14-C8D0613B30C1}" type="datetimeFigureOut">
              <a:rPr lang="tr-TR" smtClean="0"/>
              <a:t>15.11.2023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476445F-E44E-46D2-DFE9-AAE6EFF73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9FA6C6-89D9-2861-99A0-3EC600A0E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39D04-F086-4CEC-B987-072A1F7BE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02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5B339F4-93B9-4E04-9721-143AD6782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0"/>
            <a:ext cx="7147352" cy="5777808"/>
            <a:chOff x="329184" y="1"/>
            <a:chExt cx="524256" cy="577780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DC29B5A-AA19-A8B6-2863-A6DE03EF6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1961"/>
            <a:ext cx="9144000" cy="2387600"/>
          </a:xfrm>
        </p:spPr>
        <p:txBody>
          <a:bodyPr>
            <a:normAutofit/>
          </a:bodyPr>
          <a:lstStyle/>
          <a:p>
            <a:r>
              <a:rPr lang="tr-TR" b="1"/>
              <a:t>Beslenmeye yönelik işlemler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682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C023C61-06E3-7734-187A-3BFB1E34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tr-TR" sz="6600"/>
              <a:t>Gavaj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FB99E0-6EF2-5669-CDDB-7C78C2F76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tr-TR" sz="3600" kern="1200" dirty="0">
                <a:latin typeface="+mj-lt"/>
                <a:ea typeface="+mj-ea"/>
                <a:cs typeface="+mj-cs"/>
              </a:rPr>
              <a:t>Gastrik entübasyon </a:t>
            </a:r>
          </a:p>
          <a:p>
            <a:pPr lvl="1"/>
            <a:r>
              <a:rPr lang="en-US" sz="3200" kern="1200" dirty="0">
                <a:latin typeface="+mj-lt"/>
                <a:ea typeface="+mj-ea"/>
                <a:cs typeface="+mj-cs"/>
              </a:rPr>
              <a:t>N/G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ve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O/G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26149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F00BBB4-C931-4B5C-B30A-BDCEB22D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72348"/>
            <a:ext cx="6801321" cy="2590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Gastrik entübasyon: 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N/G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O/G</a:t>
            </a:r>
          </a:p>
        </p:txBody>
      </p:sp>
      <p:sp>
        <p:nvSpPr>
          <p:cNvPr id="19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05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18019A2-F5F6-4313-BEF1-FA5AC91C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N/G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sim 4">
            <a:extLst>
              <a:ext uri="{FF2B5EF4-FFF2-40B4-BE49-F238E27FC236}">
                <a16:creationId xmlns:a16="http://schemas.microsoft.com/office/drawing/2014/main" id="{94020A68-6B1F-4257-B65E-88ED8EA25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3" r="34324" b="-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AB9A4594-E7FB-442C-B3CD-878AE6D26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90" r="2" b="10297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6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AB3BFFB-23F2-494B-9175-88C45A32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tr-TR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Nazogastrik</a:t>
            </a:r>
            <a:r>
              <a:rPr lang="tr-TR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sonda  uygulama yöntemi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sim 4">
            <a:extLst>
              <a:ext uri="{FF2B5EF4-FFF2-40B4-BE49-F238E27FC236}">
                <a16:creationId xmlns:a16="http://schemas.microsoft.com/office/drawing/2014/main" id="{A142517E-72E8-4D5E-AEFC-0FDFD672D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97"/>
          <a:stretch/>
        </p:blipFill>
        <p:spPr>
          <a:xfrm>
            <a:off x="4820278" y="475640"/>
            <a:ext cx="4350946" cy="540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89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28A03B-91F6-411C-B9BC-03A4B8A3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59702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FE038A7-82C8-4930-BDF1-560F82349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0" r="-1" b="26349"/>
          <a:stretch/>
        </p:blipFill>
        <p:spPr>
          <a:xfrm>
            <a:off x="338327" y="338328"/>
            <a:ext cx="1048207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6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220978F-F068-4862-9BB2-1DF2FDD39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8" b="86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2818494-1189-4A24-9639-C8ECDB59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dirty="0" err="1"/>
              <a:t>Orogastrik</a:t>
            </a:r>
            <a:r>
              <a:rPr lang="en-US" b="1" dirty="0"/>
              <a:t> </a:t>
            </a:r>
            <a:r>
              <a:rPr lang="en-US" b="1" dirty="0" err="1"/>
              <a:t>sonda</a:t>
            </a:r>
            <a:r>
              <a:rPr lang="en-US" b="1" dirty="0"/>
              <a:t> </a:t>
            </a:r>
            <a:r>
              <a:rPr lang="en-US" b="1" dirty="0" err="1"/>
              <a:t>uygulama</a:t>
            </a:r>
            <a:r>
              <a:rPr lang="en-US" b="1" dirty="0"/>
              <a:t> </a:t>
            </a:r>
            <a:r>
              <a:rPr lang="en-US" b="1" dirty="0" err="1"/>
              <a:t>yöntemi</a:t>
            </a:r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71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7C91731-5C72-4F26-AC95-A92844CAD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Sondanın midede olduğunu kontrol etme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E4E81D3A-9E97-43AB-B6D6-81E30DAE1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460" y="470555"/>
            <a:ext cx="484615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4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B1242D-2B78-B438-2704-3AA51DCC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63" y="688262"/>
            <a:ext cx="9471742" cy="1520941"/>
          </a:xfrm>
        </p:spPr>
        <p:txBody>
          <a:bodyPr anchor="b">
            <a:normAutofit/>
          </a:bodyPr>
          <a:lstStyle/>
          <a:p>
            <a:pPr algn="ctr"/>
            <a:r>
              <a:rPr lang="tr-TR" sz="4000" dirty="0" err="1">
                <a:latin typeface="Google Sans"/>
              </a:rPr>
              <a:t>Nazogastrik</a:t>
            </a:r>
            <a:r>
              <a:rPr lang="tr-TR" sz="4000" dirty="0">
                <a:latin typeface="Google Sans"/>
              </a:rPr>
              <a:t> Sonda Yerleştirme Prosedürü</a:t>
            </a:r>
            <a:endParaRPr lang="tr-TR" sz="4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9D003E-0ABA-2640-4DCE-C83118F8B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64608" y="74723"/>
            <a:ext cx="1821184" cy="2084383"/>
            <a:chOff x="10264608" y="74723"/>
            <a:chExt cx="1821184" cy="208438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CFE9322-8412-2C6F-73B8-3B230B6C3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1465047" flipV="1">
              <a:off x="11636678" y="400406"/>
              <a:ext cx="413532" cy="368654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1205" h="5864449">
                  <a:moveTo>
                    <a:pt x="2780481" y="-2"/>
                  </a:moveTo>
                  <a:cubicBezTo>
                    <a:pt x="3471109" y="183340"/>
                    <a:pt x="4437309" y="1599245"/>
                    <a:pt x="4737647" y="2234093"/>
                  </a:cubicBezTo>
                  <a:cubicBezTo>
                    <a:pt x="5037985" y="2868941"/>
                    <a:pt x="4730843" y="3539758"/>
                    <a:pt x="4452769" y="4137274"/>
                  </a:cubicBezTo>
                  <a:cubicBezTo>
                    <a:pt x="4174695" y="4734790"/>
                    <a:pt x="3382031" y="5704221"/>
                    <a:pt x="3069205" y="5819190"/>
                  </a:cubicBezTo>
                  <a:cubicBezTo>
                    <a:pt x="2358359" y="6040255"/>
                    <a:pt x="1581959" y="5401313"/>
                    <a:pt x="1076274" y="4985423"/>
                  </a:cubicBezTo>
                  <a:cubicBezTo>
                    <a:pt x="570590" y="4569533"/>
                    <a:pt x="146935" y="3953087"/>
                    <a:pt x="35098" y="3323852"/>
                  </a:cubicBezTo>
                  <a:cubicBezTo>
                    <a:pt x="-92687" y="2646770"/>
                    <a:pt x="136312" y="1688019"/>
                    <a:pt x="593876" y="1134043"/>
                  </a:cubicBezTo>
                  <a:cubicBezTo>
                    <a:pt x="1051440" y="580067"/>
                    <a:pt x="2127808" y="30746"/>
                    <a:pt x="2780481" y="-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9D4868E-6D79-0426-1A49-3C86BD22D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320892">
              <a:off x="11193220" y="1266534"/>
              <a:ext cx="1341234" cy="443910"/>
            </a:xfrm>
            <a:custGeom>
              <a:avLst/>
              <a:gdLst>
                <a:gd name="connsiteX0" fmla="*/ 0 w 1341234"/>
                <a:gd name="connsiteY0" fmla="*/ 254220 h 443910"/>
                <a:gd name="connsiteX1" fmla="*/ 406601 w 1341234"/>
                <a:gd name="connsiteY1" fmla="*/ 0 h 443910"/>
                <a:gd name="connsiteX2" fmla="*/ 457611 w 1341234"/>
                <a:gd name="connsiteY2" fmla="*/ 13676 h 443910"/>
                <a:gd name="connsiteX3" fmla="*/ 1341234 w 1341234"/>
                <a:gd name="connsiteY3" fmla="*/ 259580 h 443910"/>
                <a:gd name="connsiteX4" fmla="*/ 1301190 w 1341234"/>
                <a:gd name="connsiteY4" fmla="*/ 443736 h 443910"/>
                <a:gd name="connsiteX5" fmla="*/ 359344 w 1341234"/>
                <a:gd name="connsiteY5" fmla="*/ 311216 h 443910"/>
                <a:gd name="connsiteX6" fmla="*/ 47147 w 1341234"/>
                <a:gd name="connsiteY6" fmla="*/ 262014 h 4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234" h="44391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C88C9C6-35F2-12BD-71B4-D1433301B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320892">
              <a:off x="11193220" y="1266534"/>
              <a:ext cx="1341234" cy="443910"/>
            </a:xfrm>
            <a:custGeom>
              <a:avLst/>
              <a:gdLst>
                <a:gd name="connsiteX0" fmla="*/ 0 w 1341234"/>
                <a:gd name="connsiteY0" fmla="*/ 254220 h 443910"/>
                <a:gd name="connsiteX1" fmla="*/ 406601 w 1341234"/>
                <a:gd name="connsiteY1" fmla="*/ 0 h 443910"/>
                <a:gd name="connsiteX2" fmla="*/ 457611 w 1341234"/>
                <a:gd name="connsiteY2" fmla="*/ 13676 h 443910"/>
                <a:gd name="connsiteX3" fmla="*/ 1341234 w 1341234"/>
                <a:gd name="connsiteY3" fmla="*/ 259580 h 443910"/>
                <a:gd name="connsiteX4" fmla="*/ 1301190 w 1341234"/>
                <a:gd name="connsiteY4" fmla="*/ 443736 h 443910"/>
                <a:gd name="connsiteX5" fmla="*/ 359344 w 1341234"/>
                <a:gd name="connsiteY5" fmla="*/ 311216 h 443910"/>
                <a:gd name="connsiteX6" fmla="*/ 47147 w 1341234"/>
                <a:gd name="connsiteY6" fmla="*/ 262014 h 4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234" h="44391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7C1964-ED6C-3A69-CCE9-475EE236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42612" flipH="1" flipV="1">
              <a:off x="10264608" y="74723"/>
              <a:ext cx="1083994" cy="1037613"/>
            </a:xfrm>
            <a:custGeom>
              <a:avLst/>
              <a:gdLst>
                <a:gd name="connsiteX0" fmla="*/ 886520 w 1083994"/>
                <a:gd name="connsiteY0" fmla="*/ 0 h 1037613"/>
                <a:gd name="connsiteX1" fmla="*/ 990233 w 1083994"/>
                <a:gd name="connsiteY1" fmla="*/ 29654 h 1037613"/>
                <a:gd name="connsiteX2" fmla="*/ 993535 w 1083994"/>
                <a:gd name="connsiteY2" fmla="*/ 43082 h 1037613"/>
                <a:gd name="connsiteX3" fmla="*/ 1051675 w 1083994"/>
                <a:gd name="connsiteY3" fmla="*/ 356973 h 1037613"/>
                <a:gd name="connsiteX4" fmla="*/ 1083975 w 1083994"/>
                <a:gd name="connsiteY4" fmla="*/ 602023 h 1037613"/>
                <a:gd name="connsiteX5" fmla="*/ 966613 w 1083994"/>
                <a:gd name="connsiteY5" fmla="*/ 901753 h 1037613"/>
                <a:gd name="connsiteX6" fmla="*/ 713135 w 1083994"/>
                <a:gd name="connsiteY6" fmla="*/ 1026319 h 1037613"/>
                <a:gd name="connsiteX7" fmla="*/ 318855 w 1083994"/>
                <a:gd name="connsiteY7" fmla="*/ 989106 h 1037613"/>
                <a:gd name="connsiteX8" fmla="*/ 128776 w 1083994"/>
                <a:gd name="connsiteY8" fmla="*/ 649273 h 1037613"/>
                <a:gd name="connsiteX9" fmla="*/ 0 w 1083994"/>
                <a:gd name="connsiteY9" fmla="*/ 49738 h 1037613"/>
                <a:gd name="connsiteX10" fmla="*/ 620956 w 1083994"/>
                <a:gd name="connsiteY10" fmla="*/ 642355 h 1037613"/>
                <a:gd name="connsiteX11" fmla="*/ 886064 w 1083994"/>
                <a:gd name="connsiteY11" fmla="*/ 1039 h 10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994" h="1037613">
                  <a:moveTo>
                    <a:pt x="886520" y="0"/>
                  </a:moveTo>
                  <a:lnTo>
                    <a:pt x="990233" y="29654"/>
                  </a:lnTo>
                  <a:lnTo>
                    <a:pt x="993535" y="43082"/>
                  </a:lnTo>
                  <a:cubicBezTo>
                    <a:pt x="1016489" y="140998"/>
                    <a:pt x="1041157" y="264776"/>
                    <a:pt x="1051675" y="356973"/>
                  </a:cubicBezTo>
                  <a:lnTo>
                    <a:pt x="1083975" y="602023"/>
                  </a:lnTo>
                  <a:cubicBezTo>
                    <a:pt x="1084789" y="765231"/>
                    <a:pt x="1059669" y="806637"/>
                    <a:pt x="966613" y="901753"/>
                  </a:cubicBezTo>
                  <a:cubicBezTo>
                    <a:pt x="910153" y="966250"/>
                    <a:pt x="821095" y="1011760"/>
                    <a:pt x="713135" y="1026319"/>
                  </a:cubicBezTo>
                  <a:cubicBezTo>
                    <a:pt x="605175" y="1040878"/>
                    <a:pt x="416248" y="1051946"/>
                    <a:pt x="318855" y="989106"/>
                  </a:cubicBezTo>
                  <a:cubicBezTo>
                    <a:pt x="221462" y="926265"/>
                    <a:pt x="147001" y="727446"/>
                    <a:pt x="128776" y="649273"/>
                  </a:cubicBezTo>
                  <a:cubicBezTo>
                    <a:pt x="93895" y="519198"/>
                    <a:pt x="28063" y="235695"/>
                    <a:pt x="0" y="49738"/>
                  </a:cubicBezTo>
                  <a:cubicBezTo>
                    <a:pt x="152500" y="20987"/>
                    <a:pt x="429040" y="429202"/>
                    <a:pt x="620956" y="642355"/>
                  </a:cubicBezTo>
                  <a:cubicBezTo>
                    <a:pt x="695371" y="468649"/>
                    <a:pt x="814439" y="166732"/>
                    <a:pt x="886064" y="103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F4E174-07D6-0E6C-AA5A-531E0B8A7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42612" flipH="1" flipV="1">
              <a:off x="10264609" y="74723"/>
              <a:ext cx="1083994" cy="1037611"/>
            </a:xfrm>
            <a:custGeom>
              <a:avLst/>
              <a:gdLst>
                <a:gd name="connsiteX0" fmla="*/ 886519 w 1083994"/>
                <a:gd name="connsiteY0" fmla="*/ 0 h 1037611"/>
                <a:gd name="connsiteX1" fmla="*/ 990233 w 1083994"/>
                <a:gd name="connsiteY1" fmla="*/ 29654 h 1037611"/>
                <a:gd name="connsiteX2" fmla="*/ 993535 w 1083994"/>
                <a:gd name="connsiteY2" fmla="*/ 43080 h 1037611"/>
                <a:gd name="connsiteX3" fmla="*/ 1051675 w 1083994"/>
                <a:gd name="connsiteY3" fmla="*/ 356971 h 1037611"/>
                <a:gd name="connsiteX4" fmla="*/ 1083975 w 1083994"/>
                <a:gd name="connsiteY4" fmla="*/ 602021 h 1037611"/>
                <a:gd name="connsiteX5" fmla="*/ 966613 w 1083994"/>
                <a:gd name="connsiteY5" fmla="*/ 901751 h 1037611"/>
                <a:gd name="connsiteX6" fmla="*/ 713135 w 1083994"/>
                <a:gd name="connsiteY6" fmla="*/ 1026317 h 1037611"/>
                <a:gd name="connsiteX7" fmla="*/ 318855 w 1083994"/>
                <a:gd name="connsiteY7" fmla="*/ 989104 h 1037611"/>
                <a:gd name="connsiteX8" fmla="*/ 128776 w 1083994"/>
                <a:gd name="connsiteY8" fmla="*/ 649271 h 1037611"/>
                <a:gd name="connsiteX9" fmla="*/ 0 w 1083994"/>
                <a:gd name="connsiteY9" fmla="*/ 49736 h 1037611"/>
                <a:gd name="connsiteX10" fmla="*/ 620956 w 1083994"/>
                <a:gd name="connsiteY10" fmla="*/ 642353 h 1037611"/>
                <a:gd name="connsiteX11" fmla="*/ 886064 w 1083994"/>
                <a:gd name="connsiteY11" fmla="*/ 1037 h 103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994" h="1037611">
                  <a:moveTo>
                    <a:pt x="886519" y="0"/>
                  </a:moveTo>
                  <a:lnTo>
                    <a:pt x="990233" y="29654"/>
                  </a:lnTo>
                  <a:lnTo>
                    <a:pt x="993535" y="43080"/>
                  </a:lnTo>
                  <a:cubicBezTo>
                    <a:pt x="1016489" y="140996"/>
                    <a:pt x="1041157" y="264774"/>
                    <a:pt x="1051675" y="356971"/>
                  </a:cubicBezTo>
                  <a:lnTo>
                    <a:pt x="1083975" y="602021"/>
                  </a:lnTo>
                  <a:cubicBezTo>
                    <a:pt x="1084789" y="765229"/>
                    <a:pt x="1059669" y="806635"/>
                    <a:pt x="966613" y="901751"/>
                  </a:cubicBezTo>
                  <a:cubicBezTo>
                    <a:pt x="910153" y="966248"/>
                    <a:pt x="821095" y="1011758"/>
                    <a:pt x="713135" y="1026317"/>
                  </a:cubicBezTo>
                  <a:cubicBezTo>
                    <a:pt x="605175" y="1040876"/>
                    <a:pt x="416248" y="1051944"/>
                    <a:pt x="318855" y="989104"/>
                  </a:cubicBezTo>
                  <a:cubicBezTo>
                    <a:pt x="221462" y="926263"/>
                    <a:pt x="147001" y="727444"/>
                    <a:pt x="128776" y="649271"/>
                  </a:cubicBezTo>
                  <a:cubicBezTo>
                    <a:pt x="93895" y="519196"/>
                    <a:pt x="28063" y="235693"/>
                    <a:pt x="0" y="49736"/>
                  </a:cubicBezTo>
                  <a:cubicBezTo>
                    <a:pt x="152500" y="20985"/>
                    <a:pt x="429040" y="429200"/>
                    <a:pt x="620956" y="642353"/>
                  </a:cubicBezTo>
                  <a:cubicBezTo>
                    <a:pt x="695371" y="468647"/>
                    <a:pt x="814439" y="166730"/>
                    <a:pt x="886064" y="103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C3DE35-C091-2EF7-4E7B-BD345C25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38" y="2596245"/>
            <a:ext cx="10659679" cy="3573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600" b="0" i="0" dirty="0" err="1">
                <a:effectLst/>
                <a:latin typeface="Google Sans"/>
              </a:rPr>
              <a:t>Nazogastrik</a:t>
            </a:r>
            <a:r>
              <a:rPr lang="tr-TR" sz="3600" b="0" i="0" dirty="0">
                <a:effectLst/>
                <a:latin typeface="Google Sans"/>
              </a:rPr>
              <a:t> sonda, burundan mideye yerleştirilen, sıvı veya katı gıdaların verilmesi, mide içeriğinin boşaltılması, mide yıkanması veya ilaç verilmesi gibi amaçlarla kullanılan bir kateterdir. </a:t>
            </a:r>
          </a:p>
          <a:p>
            <a:pPr marL="0" indent="0">
              <a:buNone/>
            </a:pPr>
            <a:r>
              <a:rPr lang="tr-TR" sz="3600" b="0" i="0" dirty="0">
                <a:effectLst/>
                <a:latin typeface="Google Sans"/>
              </a:rPr>
              <a:t>Yenidoğanlarda </a:t>
            </a:r>
            <a:r>
              <a:rPr lang="tr-TR" sz="3600" b="0" i="0" dirty="0" err="1">
                <a:effectLst/>
                <a:latin typeface="Google Sans"/>
              </a:rPr>
              <a:t>nazogastrik</a:t>
            </a:r>
            <a:r>
              <a:rPr lang="tr-TR" sz="3600" b="0" i="0" dirty="0">
                <a:effectLst/>
                <a:latin typeface="Google Sans"/>
              </a:rPr>
              <a:t> sonda, çeşitli nedenlerle beslenme, dekompresyon, lavaj veya ilaç verilmesi için kullanılabilir.</a:t>
            </a:r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539559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7D7C94-41C0-4614-8A18-941174D4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8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DC80372-9F32-F441-B35F-2C788E694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471" y="764064"/>
            <a:ext cx="9611581" cy="2056694"/>
          </a:xfrm>
        </p:spPr>
        <p:txBody>
          <a:bodyPr anchor="b">
            <a:normAutofit/>
          </a:bodyPr>
          <a:lstStyle/>
          <a:p>
            <a:r>
              <a:rPr lang="tr-TR" sz="5400" dirty="0">
                <a:solidFill>
                  <a:schemeClr val="tx2"/>
                </a:solidFill>
              </a:rPr>
              <a:t>Tüm genel uygulama aşamaları gerçekleştirilir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E42050E-B127-5F86-3E1A-0FCB2EFCB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64" y="4037242"/>
            <a:ext cx="5769131" cy="2244609"/>
          </a:xfrm>
        </p:spPr>
        <p:txBody>
          <a:bodyPr anchor="t">
            <a:normAutofit/>
          </a:bodyPr>
          <a:lstStyle/>
          <a:p>
            <a:r>
              <a:rPr lang="tr-TR" sz="4400" dirty="0">
                <a:solidFill>
                  <a:schemeClr val="tx2"/>
                </a:solidFill>
              </a:rPr>
              <a:t>Genel uygulama aşamaları nelerdir?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F6FBC1-6409-4059-B87B-1BE513242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A98E26-C7DC-48E3-8F50-FBF7F3C50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B3D45F-509E-43F3-B685-A5E78AD0D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C53B0F8-0414-437D-87C2-23F48DF9C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0B56551-40C7-4552-A11A-6D86B7EB0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9124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E1F851-BB47-119A-9162-6C706D82B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600" y="364093"/>
            <a:ext cx="5521262" cy="1520941"/>
          </a:xfrm>
        </p:spPr>
        <p:txBody>
          <a:bodyPr anchor="b">
            <a:normAutofit/>
          </a:bodyPr>
          <a:lstStyle/>
          <a:p>
            <a:r>
              <a:rPr lang="tr-TR" dirty="0">
                <a:latin typeface="Google Sans"/>
              </a:rPr>
              <a:t>Malzemeler:</a:t>
            </a:r>
            <a:endParaRPr lang="tr-T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9D003E-0ABA-2640-4DCE-C83118F8B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64608" y="74723"/>
            <a:ext cx="1821184" cy="2084383"/>
            <a:chOff x="10264608" y="74723"/>
            <a:chExt cx="1821184" cy="208438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CFE9322-8412-2C6F-73B8-3B230B6C3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1465047" flipV="1">
              <a:off x="11636678" y="400406"/>
              <a:ext cx="413532" cy="368654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1205" h="5864449">
                  <a:moveTo>
                    <a:pt x="2780481" y="-2"/>
                  </a:moveTo>
                  <a:cubicBezTo>
                    <a:pt x="3471109" y="183340"/>
                    <a:pt x="4437309" y="1599245"/>
                    <a:pt x="4737647" y="2234093"/>
                  </a:cubicBezTo>
                  <a:cubicBezTo>
                    <a:pt x="5037985" y="2868941"/>
                    <a:pt x="4730843" y="3539758"/>
                    <a:pt x="4452769" y="4137274"/>
                  </a:cubicBezTo>
                  <a:cubicBezTo>
                    <a:pt x="4174695" y="4734790"/>
                    <a:pt x="3382031" y="5704221"/>
                    <a:pt x="3069205" y="5819190"/>
                  </a:cubicBezTo>
                  <a:cubicBezTo>
                    <a:pt x="2358359" y="6040255"/>
                    <a:pt x="1581959" y="5401313"/>
                    <a:pt x="1076274" y="4985423"/>
                  </a:cubicBezTo>
                  <a:cubicBezTo>
                    <a:pt x="570590" y="4569533"/>
                    <a:pt x="146935" y="3953087"/>
                    <a:pt x="35098" y="3323852"/>
                  </a:cubicBezTo>
                  <a:cubicBezTo>
                    <a:pt x="-92687" y="2646770"/>
                    <a:pt x="136312" y="1688019"/>
                    <a:pt x="593876" y="1134043"/>
                  </a:cubicBezTo>
                  <a:cubicBezTo>
                    <a:pt x="1051440" y="580067"/>
                    <a:pt x="2127808" y="30746"/>
                    <a:pt x="2780481" y="-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9D4868E-6D79-0426-1A49-3C86BD22D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320892">
              <a:off x="11193220" y="1266534"/>
              <a:ext cx="1341234" cy="443910"/>
            </a:xfrm>
            <a:custGeom>
              <a:avLst/>
              <a:gdLst>
                <a:gd name="connsiteX0" fmla="*/ 0 w 1341234"/>
                <a:gd name="connsiteY0" fmla="*/ 254220 h 443910"/>
                <a:gd name="connsiteX1" fmla="*/ 406601 w 1341234"/>
                <a:gd name="connsiteY1" fmla="*/ 0 h 443910"/>
                <a:gd name="connsiteX2" fmla="*/ 457611 w 1341234"/>
                <a:gd name="connsiteY2" fmla="*/ 13676 h 443910"/>
                <a:gd name="connsiteX3" fmla="*/ 1341234 w 1341234"/>
                <a:gd name="connsiteY3" fmla="*/ 259580 h 443910"/>
                <a:gd name="connsiteX4" fmla="*/ 1301190 w 1341234"/>
                <a:gd name="connsiteY4" fmla="*/ 443736 h 443910"/>
                <a:gd name="connsiteX5" fmla="*/ 359344 w 1341234"/>
                <a:gd name="connsiteY5" fmla="*/ 311216 h 443910"/>
                <a:gd name="connsiteX6" fmla="*/ 47147 w 1341234"/>
                <a:gd name="connsiteY6" fmla="*/ 262014 h 4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234" h="44391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C88C9C6-35F2-12BD-71B4-D1433301B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320892">
              <a:off x="11193220" y="1266534"/>
              <a:ext cx="1341234" cy="443910"/>
            </a:xfrm>
            <a:custGeom>
              <a:avLst/>
              <a:gdLst>
                <a:gd name="connsiteX0" fmla="*/ 0 w 1341234"/>
                <a:gd name="connsiteY0" fmla="*/ 254220 h 443910"/>
                <a:gd name="connsiteX1" fmla="*/ 406601 w 1341234"/>
                <a:gd name="connsiteY1" fmla="*/ 0 h 443910"/>
                <a:gd name="connsiteX2" fmla="*/ 457611 w 1341234"/>
                <a:gd name="connsiteY2" fmla="*/ 13676 h 443910"/>
                <a:gd name="connsiteX3" fmla="*/ 1341234 w 1341234"/>
                <a:gd name="connsiteY3" fmla="*/ 259580 h 443910"/>
                <a:gd name="connsiteX4" fmla="*/ 1301190 w 1341234"/>
                <a:gd name="connsiteY4" fmla="*/ 443736 h 443910"/>
                <a:gd name="connsiteX5" fmla="*/ 359344 w 1341234"/>
                <a:gd name="connsiteY5" fmla="*/ 311216 h 443910"/>
                <a:gd name="connsiteX6" fmla="*/ 47147 w 1341234"/>
                <a:gd name="connsiteY6" fmla="*/ 262014 h 4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234" h="44391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7C1964-ED6C-3A69-CCE9-475EE236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42612" flipH="1" flipV="1">
              <a:off x="10264608" y="74723"/>
              <a:ext cx="1083994" cy="1037613"/>
            </a:xfrm>
            <a:custGeom>
              <a:avLst/>
              <a:gdLst>
                <a:gd name="connsiteX0" fmla="*/ 886520 w 1083994"/>
                <a:gd name="connsiteY0" fmla="*/ 0 h 1037613"/>
                <a:gd name="connsiteX1" fmla="*/ 990233 w 1083994"/>
                <a:gd name="connsiteY1" fmla="*/ 29654 h 1037613"/>
                <a:gd name="connsiteX2" fmla="*/ 993535 w 1083994"/>
                <a:gd name="connsiteY2" fmla="*/ 43082 h 1037613"/>
                <a:gd name="connsiteX3" fmla="*/ 1051675 w 1083994"/>
                <a:gd name="connsiteY3" fmla="*/ 356973 h 1037613"/>
                <a:gd name="connsiteX4" fmla="*/ 1083975 w 1083994"/>
                <a:gd name="connsiteY4" fmla="*/ 602023 h 1037613"/>
                <a:gd name="connsiteX5" fmla="*/ 966613 w 1083994"/>
                <a:gd name="connsiteY5" fmla="*/ 901753 h 1037613"/>
                <a:gd name="connsiteX6" fmla="*/ 713135 w 1083994"/>
                <a:gd name="connsiteY6" fmla="*/ 1026319 h 1037613"/>
                <a:gd name="connsiteX7" fmla="*/ 318855 w 1083994"/>
                <a:gd name="connsiteY7" fmla="*/ 989106 h 1037613"/>
                <a:gd name="connsiteX8" fmla="*/ 128776 w 1083994"/>
                <a:gd name="connsiteY8" fmla="*/ 649273 h 1037613"/>
                <a:gd name="connsiteX9" fmla="*/ 0 w 1083994"/>
                <a:gd name="connsiteY9" fmla="*/ 49738 h 1037613"/>
                <a:gd name="connsiteX10" fmla="*/ 620956 w 1083994"/>
                <a:gd name="connsiteY10" fmla="*/ 642355 h 1037613"/>
                <a:gd name="connsiteX11" fmla="*/ 886064 w 1083994"/>
                <a:gd name="connsiteY11" fmla="*/ 1039 h 10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994" h="1037613">
                  <a:moveTo>
                    <a:pt x="886520" y="0"/>
                  </a:moveTo>
                  <a:lnTo>
                    <a:pt x="990233" y="29654"/>
                  </a:lnTo>
                  <a:lnTo>
                    <a:pt x="993535" y="43082"/>
                  </a:lnTo>
                  <a:cubicBezTo>
                    <a:pt x="1016489" y="140998"/>
                    <a:pt x="1041157" y="264776"/>
                    <a:pt x="1051675" y="356973"/>
                  </a:cubicBezTo>
                  <a:lnTo>
                    <a:pt x="1083975" y="602023"/>
                  </a:lnTo>
                  <a:cubicBezTo>
                    <a:pt x="1084789" y="765231"/>
                    <a:pt x="1059669" y="806637"/>
                    <a:pt x="966613" y="901753"/>
                  </a:cubicBezTo>
                  <a:cubicBezTo>
                    <a:pt x="910153" y="966250"/>
                    <a:pt x="821095" y="1011760"/>
                    <a:pt x="713135" y="1026319"/>
                  </a:cubicBezTo>
                  <a:cubicBezTo>
                    <a:pt x="605175" y="1040878"/>
                    <a:pt x="416248" y="1051946"/>
                    <a:pt x="318855" y="989106"/>
                  </a:cubicBezTo>
                  <a:cubicBezTo>
                    <a:pt x="221462" y="926265"/>
                    <a:pt x="147001" y="727446"/>
                    <a:pt x="128776" y="649273"/>
                  </a:cubicBezTo>
                  <a:cubicBezTo>
                    <a:pt x="93895" y="519198"/>
                    <a:pt x="28063" y="235695"/>
                    <a:pt x="0" y="49738"/>
                  </a:cubicBezTo>
                  <a:cubicBezTo>
                    <a:pt x="152500" y="20987"/>
                    <a:pt x="429040" y="429202"/>
                    <a:pt x="620956" y="642355"/>
                  </a:cubicBezTo>
                  <a:cubicBezTo>
                    <a:pt x="695371" y="468649"/>
                    <a:pt x="814439" y="166732"/>
                    <a:pt x="886064" y="103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F4E174-07D6-0E6C-AA5A-531E0B8A7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42612" flipH="1" flipV="1">
              <a:off x="10264609" y="74723"/>
              <a:ext cx="1083994" cy="1037611"/>
            </a:xfrm>
            <a:custGeom>
              <a:avLst/>
              <a:gdLst>
                <a:gd name="connsiteX0" fmla="*/ 886519 w 1083994"/>
                <a:gd name="connsiteY0" fmla="*/ 0 h 1037611"/>
                <a:gd name="connsiteX1" fmla="*/ 990233 w 1083994"/>
                <a:gd name="connsiteY1" fmla="*/ 29654 h 1037611"/>
                <a:gd name="connsiteX2" fmla="*/ 993535 w 1083994"/>
                <a:gd name="connsiteY2" fmla="*/ 43080 h 1037611"/>
                <a:gd name="connsiteX3" fmla="*/ 1051675 w 1083994"/>
                <a:gd name="connsiteY3" fmla="*/ 356971 h 1037611"/>
                <a:gd name="connsiteX4" fmla="*/ 1083975 w 1083994"/>
                <a:gd name="connsiteY4" fmla="*/ 602021 h 1037611"/>
                <a:gd name="connsiteX5" fmla="*/ 966613 w 1083994"/>
                <a:gd name="connsiteY5" fmla="*/ 901751 h 1037611"/>
                <a:gd name="connsiteX6" fmla="*/ 713135 w 1083994"/>
                <a:gd name="connsiteY6" fmla="*/ 1026317 h 1037611"/>
                <a:gd name="connsiteX7" fmla="*/ 318855 w 1083994"/>
                <a:gd name="connsiteY7" fmla="*/ 989104 h 1037611"/>
                <a:gd name="connsiteX8" fmla="*/ 128776 w 1083994"/>
                <a:gd name="connsiteY8" fmla="*/ 649271 h 1037611"/>
                <a:gd name="connsiteX9" fmla="*/ 0 w 1083994"/>
                <a:gd name="connsiteY9" fmla="*/ 49736 h 1037611"/>
                <a:gd name="connsiteX10" fmla="*/ 620956 w 1083994"/>
                <a:gd name="connsiteY10" fmla="*/ 642353 h 1037611"/>
                <a:gd name="connsiteX11" fmla="*/ 886064 w 1083994"/>
                <a:gd name="connsiteY11" fmla="*/ 1037 h 103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994" h="1037611">
                  <a:moveTo>
                    <a:pt x="886519" y="0"/>
                  </a:moveTo>
                  <a:lnTo>
                    <a:pt x="990233" y="29654"/>
                  </a:lnTo>
                  <a:lnTo>
                    <a:pt x="993535" y="43080"/>
                  </a:lnTo>
                  <a:cubicBezTo>
                    <a:pt x="1016489" y="140996"/>
                    <a:pt x="1041157" y="264774"/>
                    <a:pt x="1051675" y="356971"/>
                  </a:cubicBezTo>
                  <a:lnTo>
                    <a:pt x="1083975" y="602021"/>
                  </a:lnTo>
                  <a:cubicBezTo>
                    <a:pt x="1084789" y="765229"/>
                    <a:pt x="1059669" y="806635"/>
                    <a:pt x="966613" y="901751"/>
                  </a:cubicBezTo>
                  <a:cubicBezTo>
                    <a:pt x="910153" y="966248"/>
                    <a:pt x="821095" y="1011758"/>
                    <a:pt x="713135" y="1026317"/>
                  </a:cubicBezTo>
                  <a:cubicBezTo>
                    <a:pt x="605175" y="1040876"/>
                    <a:pt x="416248" y="1051944"/>
                    <a:pt x="318855" y="989104"/>
                  </a:cubicBezTo>
                  <a:cubicBezTo>
                    <a:pt x="221462" y="926263"/>
                    <a:pt x="147001" y="727444"/>
                    <a:pt x="128776" y="649271"/>
                  </a:cubicBezTo>
                  <a:cubicBezTo>
                    <a:pt x="93895" y="519196"/>
                    <a:pt x="28063" y="235693"/>
                    <a:pt x="0" y="49736"/>
                  </a:cubicBezTo>
                  <a:cubicBezTo>
                    <a:pt x="152500" y="20985"/>
                    <a:pt x="429040" y="429200"/>
                    <a:pt x="620956" y="642353"/>
                  </a:cubicBezTo>
                  <a:cubicBezTo>
                    <a:pt x="695371" y="468647"/>
                    <a:pt x="814439" y="166730"/>
                    <a:pt x="886064" y="103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F1FB75-B699-300A-76F5-9D0C0C5A7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414" y="2482309"/>
            <a:ext cx="4045122" cy="4011598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4100" b="0" i="0" dirty="0" err="1">
                <a:effectLst/>
                <a:latin typeface="Google Sans"/>
              </a:rPr>
              <a:t>Nazogastrik</a:t>
            </a:r>
            <a:r>
              <a:rPr lang="tr-TR" sz="4100" b="0" i="0" dirty="0">
                <a:effectLst/>
                <a:latin typeface="Google Sans"/>
              </a:rPr>
              <a:t> sonda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4100" b="0" i="0" dirty="0">
                <a:effectLst/>
                <a:latin typeface="Google Sans"/>
              </a:rPr>
              <a:t>Kayganlaştırıcı jel</a:t>
            </a:r>
          </a:p>
          <a:p>
            <a:r>
              <a:rPr lang="tr-TR" sz="4100" dirty="0"/>
              <a:t>Eldiven</a:t>
            </a:r>
          </a:p>
          <a:p>
            <a:r>
              <a:rPr lang="tr-TR" sz="4100" dirty="0"/>
              <a:t>Koruyucu örtü</a:t>
            </a:r>
          </a:p>
          <a:p>
            <a:r>
              <a:rPr lang="tr-TR" sz="4100" dirty="0"/>
              <a:t>Flaster</a:t>
            </a:r>
          </a:p>
          <a:p>
            <a:r>
              <a:rPr lang="tr-TR" sz="4100" dirty="0"/>
              <a:t>Makas</a:t>
            </a:r>
          </a:p>
          <a:p>
            <a:r>
              <a:rPr lang="tr-TR" sz="4100" dirty="0"/>
              <a:t>Enjektör</a:t>
            </a:r>
          </a:p>
          <a:p>
            <a:r>
              <a:rPr lang="tr-TR" sz="4100" dirty="0" err="1"/>
              <a:t>Steteskop</a:t>
            </a:r>
            <a:endParaRPr lang="tr-TR" sz="4100" dirty="0"/>
          </a:p>
          <a:p>
            <a:endParaRPr lang="tr-TR" sz="3600" dirty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00355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7D64584F-A403-EAEF-5BE6-5B2D49FC65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5278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C368A1-4FE8-8AB3-1227-4D03AE10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926" y="688263"/>
            <a:ext cx="8831704" cy="1052048"/>
          </a:xfrm>
        </p:spPr>
        <p:txBody>
          <a:bodyPr anchor="b">
            <a:normAutofit/>
          </a:bodyPr>
          <a:lstStyle/>
          <a:p>
            <a:r>
              <a:rPr lang="tr-TR" dirty="0">
                <a:latin typeface="Google Sans"/>
              </a:rPr>
              <a:t>İşlem:</a:t>
            </a:r>
            <a:endParaRPr lang="tr-TR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9D003E-0ABA-2640-4DCE-C83118F8B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64608" y="74723"/>
            <a:ext cx="1821184" cy="2084383"/>
            <a:chOff x="10264608" y="74723"/>
            <a:chExt cx="1821184" cy="208438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CFE9322-8412-2C6F-73B8-3B230B6C3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1465047" flipV="1">
              <a:off x="11636678" y="400406"/>
              <a:ext cx="413532" cy="368654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1205" h="5864449">
                  <a:moveTo>
                    <a:pt x="2780481" y="-2"/>
                  </a:moveTo>
                  <a:cubicBezTo>
                    <a:pt x="3471109" y="183340"/>
                    <a:pt x="4437309" y="1599245"/>
                    <a:pt x="4737647" y="2234093"/>
                  </a:cubicBezTo>
                  <a:cubicBezTo>
                    <a:pt x="5037985" y="2868941"/>
                    <a:pt x="4730843" y="3539758"/>
                    <a:pt x="4452769" y="4137274"/>
                  </a:cubicBezTo>
                  <a:cubicBezTo>
                    <a:pt x="4174695" y="4734790"/>
                    <a:pt x="3382031" y="5704221"/>
                    <a:pt x="3069205" y="5819190"/>
                  </a:cubicBezTo>
                  <a:cubicBezTo>
                    <a:pt x="2358359" y="6040255"/>
                    <a:pt x="1581959" y="5401313"/>
                    <a:pt x="1076274" y="4985423"/>
                  </a:cubicBezTo>
                  <a:cubicBezTo>
                    <a:pt x="570590" y="4569533"/>
                    <a:pt x="146935" y="3953087"/>
                    <a:pt x="35098" y="3323852"/>
                  </a:cubicBezTo>
                  <a:cubicBezTo>
                    <a:pt x="-92687" y="2646770"/>
                    <a:pt x="136312" y="1688019"/>
                    <a:pt x="593876" y="1134043"/>
                  </a:cubicBezTo>
                  <a:cubicBezTo>
                    <a:pt x="1051440" y="580067"/>
                    <a:pt x="2127808" y="30746"/>
                    <a:pt x="2780481" y="-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D4868E-6D79-0426-1A49-3C86BD22D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320892">
              <a:off x="11193220" y="1266534"/>
              <a:ext cx="1341234" cy="443910"/>
            </a:xfrm>
            <a:custGeom>
              <a:avLst/>
              <a:gdLst>
                <a:gd name="connsiteX0" fmla="*/ 0 w 1341234"/>
                <a:gd name="connsiteY0" fmla="*/ 254220 h 443910"/>
                <a:gd name="connsiteX1" fmla="*/ 406601 w 1341234"/>
                <a:gd name="connsiteY1" fmla="*/ 0 h 443910"/>
                <a:gd name="connsiteX2" fmla="*/ 457611 w 1341234"/>
                <a:gd name="connsiteY2" fmla="*/ 13676 h 443910"/>
                <a:gd name="connsiteX3" fmla="*/ 1341234 w 1341234"/>
                <a:gd name="connsiteY3" fmla="*/ 259580 h 443910"/>
                <a:gd name="connsiteX4" fmla="*/ 1301190 w 1341234"/>
                <a:gd name="connsiteY4" fmla="*/ 443736 h 443910"/>
                <a:gd name="connsiteX5" fmla="*/ 359344 w 1341234"/>
                <a:gd name="connsiteY5" fmla="*/ 311216 h 443910"/>
                <a:gd name="connsiteX6" fmla="*/ 47147 w 1341234"/>
                <a:gd name="connsiteY6" fmla="*/ 262014 h 4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234" h="44391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C88C9C6-35F2-12BD-71B4-D1433301B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320892">
              <a:off x="11193220" y="1266534"/>
              <a:ext cx="1341234" cy="443910"/>
            </a:xfrm>
            <a:custGeom>
              <a:avLst/>
              <a:gdLst>
                <a:gd name="connsiteX0" fmla="*/ 0 w 1341234"/>
                <a:gd name="connsiteY0" fmla="*/ 254220 h 443910"/>
                <a:gd name="connsiteX1" fmla="*/ 406601 w 1341234"/>
                <a:gd name="connsiteY1" fmla="*/ 0 h 443910"/>
                <a:gd name="connsiteX2" fmla="*/ 457611 w 1341234"/>
                <a:gd name="connsiteY2" fmla="*/ 13676 h 443910"/>
                <a:gd name="connsiteX3" fmla="*/ 1341234 w 1341234"/>
                <a:gd name="connsiteY3" fmla="*/ 259580 h 443910"/>
                <a:gd name="connsiteX4" fmla="*/ 1301190 w 1341234"/>
                <a:gd name="connsiteY4" fmla="*/ 443736 h 443910"/>
                <a:gd name="connsiteX5" fmla="*/ 359344 w 1341234"/>
                <a:gd name="connsiteY5" fmla="*/ 311216 h 443910"/>
                <a:gd name="connsiteX6" fmla="*/ 47147 w 1341234"/>
                <a:gd name="connsiteY6" fmla="*/ 262014 h 4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234" h="44391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27C1964-ED6C-3A69-CCE9-475EE236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42612" flipH="1" flipV="1">
              <a:off x="10264608" y="74723"/>
              <a:ext cx="1083994" cy="1037613"/>
            </a:xfrm>
            <a:custGeom>
              <a:avLst/>
              <a:gdLst>
                <a:gd name="connsiteX0" fmla="*/ 886520 w 1083994"/>
                <a:gd name="connsiteY0" fmla="*/ 0 h 1037613"/>
                <a:gd name="connsiteX1" fmla="*/ 990233 w 1083994"/>
                <a:gd name="connsiteY1" fmla="*/ 29654 h 1037613"/>
                <a:gd name="connsiteX2" fmla="*/ 993535 w 1083994"/>
                <a:gd name="connsiteY2" fmla="*/ 43082 h 1037613"/>
                <a:gd name="connsiteX3" fmla="*/ 1051675 w 1083994"/>
                <a:gd name="connsiteY3" fmla="*/ 356973 h 1037613"/>
                <a:gd name="connsiteX4" fmla="*/ 1083975 w 1083994"/>
                <a:gd name="connsiteY4" fmla="*/ 602023 h 1037613"/>
                <a:gd name="connsiteX5" fmla="*/ 966613 w 1083994"/>
                <a:gd name="connsiteY5" fmla="*/ 901753 h 1037613"/>
                <a:gd name="connsiteX6" fmla="*/ 713135 w 1083994"/>
                <a:gd name="connsiteY6" fmla="*/ 1026319 h 1037613"/>
                <a:gd name="connsiteX7" fmla="*/ 318855 w 1083994"/>
                <a:gd name="connsiteY7" fmla="*/ 989106 h 1037613"/>
                <a:gd name="connsiteX8" fmla="*/ 128776 w 1083994"/>
                <a:gd name="connsiteY8" fmla="*/ 649273 h 1037613"/>
                <a:gd name="connsiteX9" fmla="*/ 0 w 1083994"/>
                <a:gd name="connsiteY9" fmla="*/ 49738 h 1037613"/>
                <a:gd name="connsiteX10" fmla="*/ 620956 w 1083994"/>
                <a:gd name="connsiteY10" fmla="*/ 642355 h 1037613"/>
                <a:gd name="connsiteX11" fmla="*/ 886064 w 1083994"/>
                <a:gd name="connsiteY11" fmla="*/ 1039 h 10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994" h="1037613">
                  <a:moveTo>
                    <a:pt x="886520" y="0"/>
                  </a:moveTo>
                  <a:lnTo>
                    <a:pt x="990233" y="29654"/>
                  </a:lnTo>
                  <a:lnTo>
                    <a:pt x="993535" y="43082"/>
                  </a:lnTo>
                  <a:cubicBezTo>
                    <a:pt x="1016489" y="140998"/>
                    <a:pt x="1041157" y="264776"/>
                    <a:pt x="1051675" y="356973"/>
                  </a:cubicBezTo>
                  <a:lnTo>
                    <a:pt x="1083975" y="602023"/>
                  </a:lnTo>
                  <a:cubicBezTo>
                    <a:pt x="1084789" y="765231"/>
                    <a:pt x="1059669" y="806637"/>
                    <a:pt x="966613" y="901753"/>
                  </a:cubicBezTo>
                  <a:cubicBezTo>
                    <a:pt x="910153" y="966250"/>
                    <a:pt x="821095" y="1011760"/>
                    <a:pt x="713135" y="1026319"/>
                  </a:cubicBezTo>
                  <a:cubicBezTo>
                    <a:pt x="605175" y="1040878"/>
                    <a:pt x="416248" y="1051946"/>
                    <a:pt x="318855" y="989106"/>
                  </a:cubicBezTo>
                  <a:cubicBezTo>
                    <a:pt x="221462" y="926265"/>
                    <a:pt x="147001" y="727446"/>
                    <a:pt x="128776" y="649273"/>
                  </a:cubicBezTo>
                  <a:cubicBezTo>
                    <a:pt x="93895" y="519198"/>
                    <a:pt x="28063" y="235695"/>
                    <a:pt x="0" y="49738"/>
                  </a:cubicBezTo>
                  <a:cubicBezTo>
                    <a:pt x="152500" y="20987"/>
                    <a:pt x="429040" y="429202"/>
                    <a:pt x="620956" y="642355"/>
                  </a:cubicBezTo>
                  <a:cubicBezTo>
                    <a:pt x="695371" y="468649"/>
                    <a:pt x="814439" y="166732"/>
                    <a:pt x="886064" y="103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4F4E174-07D6-0E6C-AA5A-531E0B8A7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42612" flipH="1" flipV="1">
              <a:off x="10264609" y="74723"/>
              <a:ext cx="1083994" cy="1037611"/>
            </a:xfrm>
            <a:custGeom>
              <a:avLst/>
              <a:gdLst>
                <a:gd name="connsiteX0" fmla="*/ 886519 w 1083994"/>
                <a:gd name="connsiteY0" fmla="*/ 0 h 1037611"/>
                <a:gd name="connsiteX1" fmla="*/ 990233 w 1083994"/>
                <a:gd name="connsiteY1" fmla="*/ 29654 h 1037611"/>
                <a:gd name="connsiteX2" fmla="*/ 993535 w 1083994"/>
                <a:gd name="connsiteY2" fmla="*/ 43080 h 1037611"/>
                <a:gd name="connsiteX3" fmla="*/ 1051675 w 1083994"/>
                <a:gd name="connsiteY3" fmla="*/ 356971 h 1037611"/>
                <a:gd name="connsiteX4" fmla="*/ 1083975 w 1083994"/>
                <a:gd name="connsiteY4" fmla="*/ 602021 h 1037611"/>
                <a:gd name="connsiteX5" fmla="*/ 966613 w 1083994"/>
                <a:gd name="connsiteY5" fmla="*/ 901751 h 1037611"/>
                <a:gd name="connsiteX6" fmla="*/ 713135 w 1083994"/>
                <a:gd name="connsiteY6" fmla="*/ 1026317 h 1037611"/>
                <a:gd name="connsiteX7" fmla="*/ 318855 w 1083994"/>
                <a:gd name="connsiteY7" fmla="*/ 989104 h 1037611"/>
                <a:gd name="connsiteX8" fmla="*/ 128776 w 1083994"/>
                <a:gd name="connsiteY8" fmla="*/ 649271 h 1037611"/>
                <a:gd name="connsiteX9" fmla="*/ 0 w 1083994"/>
                <a:gd name="connsiteY9" fmla="*/ 49736 h 1037611"/>
                <a:gd name="connsiteX10" fmla="*/ 620956 w 1083994"/>
                <a:gd name="connsiteY10" fmla="*/ 642353 h 1037611"/>
                <a:gd name="connsiteX11" fmla="*/ 886064 w 1083994"/>
                <a:gd name="connsiteY11" fmla="*/ 1037 h 103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994" h="1037611">
                  <a:moveTo>
                    <a:pt x="886519" y="0"/>
                  </a:moveTo>
                  <a:lnTo>
                    <a:pt x="990233" y="29654"/>
                  </a:lnTo>
                  <a:lnTo>
                    <a:pt x="993535" y="43080"/>
                  </a:lnTo>
                  <a:cubicBezTo>
                    <a:pt x="1016489" y="140996"/>
                    <a:pt x="1041157" y="264774"/>
                    <a:pt x="1051675" y="356971"/>
                  </a:cubicBezTo>
                  <a:lnTo>
                    <a:pt x="1083975" y="602021"/>
                  </a:lnTo>
                  <a:cubicBezTo>
                    <a:pt x="1084789" y="765229"/>
                    <a:pt x="1059669" y="806635"/>
                    <a:pt x="966613" y="901751"/>
                  </a:cubicBezTo>
                  <a:cubicBezTo>
                    <a:pt x="910153" y="966248"/>
                    <a:pt x="821095" y="1011758"/>
                    <a:pt x="713135" y="1026317"/>
                  </a:cubicBezTo>
                  <a:cubicBezTo>
                    <a:pt x="605175" y="1040876"/>
                    <a:pt x="416248" y="1051944"/>
                    <a:pt x="318855" y="989104"/>
                  </a:cubicBezTo>
                  <a:cubicBezTo>
                    <a:pt x="221462" y="926263"/>
                    <a:pt x="147001" y="727444"/>
                    <a:pt x="128776" y="649271"/>
                  </a:cubicBezTo>
                  <a:cubicBezTo>
                    <a:pt x="93895" y="519196"/>
                    <a:pt x="28063" y="235693"/>
                    <a:pt x="0" y="49736"/>
                  </a:cubicBezTo>
                  <a:cubicBezTo>
                    <a:pt x="152500" y="20985"/>
                    <a:pt x="429040" y="429200"/>
                    <a:pt x="620956" y="642353"/>
                  </a:cubicBezTo>
                  <a:cubicBezTo>
                    <a:pt x="695371" y="468647"/>
                    <a:pt x="814439" y="166730"/>
                    <a:pt x="886064" y="103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A4FF99-E72D-8E74-2FCF-554F71F02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163" y="2174780"/>
            <a:ext cx="9633934" cy="4520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600" b="0" i="0" dirty="0">
                <a:effectLst/>
                <a:latin typeface="Google Sans"/>
              </a:rPr>
              <a:t>Eller sabun ve su ile yıkanır veya el antiseptiği kullanılır, eldiven giyilir</a:t>
            </a:r>
          </a:p>
          <a:p>
            <a:pPr marL="0" indent="0">
              <a:buNone/>
            </a:pPr>
            <a:r>
              <a:rPr lang="tr-TR" sz="3600" b="0" i="0" dirty="0" err="1">
                <a:effectLst/>
                <a:latin typeface="Google Sans"/>
              </a:rPr>
              <a:t>Nazogastrik</a:t>
            </a:r>
            <a:r>
              <a:rPr lang="tr-TR" sz="3600" b="0" i="0" dirty="0">
                <a:effectLst/>
                <a:latin typeface="Google Sans"/>
              </a:rPr>
              <a:t> sondanın ne kadar ilerletileceği belirlenir. Bunun için bebeğin burun ucundan kulak memesine </a:t>
            </a:r>
            <a:r>
              <a:rPr lang="tr-TR" sz="3600" b="0" i="0" dirty="0" err="1">
                <a:effectLst/>
                <a:latin typeface="Google Sans"/>
              </a:rPr>
              <a:t>oradanda</a:t>
            </a:r>
            <a:r>
              <a:rPr lang="tr-TR" sz="3600" b="0" i="0" dirty="0">
                <a:effectLst/>
                <a:latin typeface="Google Sans"/>
              </a:rPr>
              <a:t> </a:t>
            </a:r>
            <a:r>
              <a:rPr lang="tr-TR" sz="3600" b="0" i="0" dirty="0" err="1">
                <a:effectLst/>
                <a:latin typeface="Google Sans"/>
              </a:rPr>
              <a:t>ksifoid</a:t>
            </a:r>
            <a:r>
              <a:rPr lang="tr-TR" sz="3600" b="0" i="0" dirty="0">
                <a:effectLst/>
                <a:latin typeface="Google Sans"/>
              </a:rPr>
              <a:t> çıkıntı ile göbek arasındaki orta mesafe ye kadar olan aralık ölçülür ve sonda işaretlenir. </a:t>
            </a:r>
          </a:p>
        </p:txBody>
      </p:sp>
    </p:spTree>
    <p:extLst>
      <p:ext uri="{BB962C8B-B14F-4D97-AF65-F5344CB8AC3E}">
        <p14:creationId xmlns:p14="http://schemas.microsoft.com/office/powerpoint/2010/main" val="2816076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9D003E-0ABA-2640-4DCE-C83118F8B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64608" y="74723"/>
            <a:ext cx="1821184" cy="2084383"/>
            <a:chOff x="10264608" y="74723"/>
            <a:chExt cx="1821184" cy="208438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CFE9322-8412-2C6F-73B8-3B230B6C3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1465047" flipV="1">
              <a:off x="11636678" y="400406"/>
              <a:ext cx="413532" cy="368654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1205" h="5864449">
                  <a:moveTo>
                    <a:pt x="2780481" y="-2"/>
                  </a:moveTo>
                  <a:cubicBezTo>
                    <a:pt x="3471109" y="183340"/>
                    <a:pt x="4437309" y="1599245"/>
                    <a:pt x="4737647" y="2234093"/>
                  </a:cubicBezTo>
                  <a:cubicBezTo>
                    <a:pt x="5037985" y="2868941"/>
                    <a:pt x="4730843" y="3539758"/>
                    <a:pt x="4452769" y="4137274"/>
                  </a:cubicBezTo>
                  <a:cubicBezTo>
                    <a:pt x="4174695" y="4734790"/>
                    <a:pt x="3382031" y="5704221"/>
                    <a:pt x="3069205" y="5819190"/>
                  </a:cubicBezTo>
                  <a:cubicBezTo>
                    <a:pt x="2358359" y="6040255"/>
                    <a:pt x="1581959" y="5401313"/>
                    <a:pt x="1076274" y="4985423"/>
                  </a:cubicBezTo>
                  <a:cubicBezTo>
                    <a:pt x="570590" y="4569533"/>
                    <a:pt x="146935" y="3953087"/>
                    <a:pt x="35098" y="3323852"/>
                  </a:cubicBezTo>
                  <a:cubicBezTo>
                    <a:pt x="-92687" y="2646770"/>
                    <a:pt x="136312" y="1688019"/>
                    <a:pt x="593876" y="1134043"/>
                  </a:cubicBezTo>
                  <a:cubicBezTo>
                    <a:pt x="1051440" y="580067"/>
                    <a:pt x="2127808" y="30746"/>
                    <a:pt x="2780481" y="-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9D4868E-6D79-0426-1A49-3C86BD22D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320892">
              <a:off x="11193220" y="1266534"/>
              <a:ext cx="1341234" cy="443910"/>
            </a:xfrm>
            <a:custGeom>
              <a:avLst/>
              <a:gdLst>
                <a:gd name="connsiteX0" fmla="*/ 0 w 1341234"/>
                <a:gd name="connsiteY0" fmla="*/ 254220 h 443910"/>
                <a:gd name="connsiteX1" fmla="*/ 406601 w 1341234"/>
                <a:gd name="connsiteY1" fmla="*/ 0 h 443910"/>
                <a:gd name="connsiteX2" fmla="*/ 457611 w 1341234"/>
                <a:gd name="connsiteY2" fmla="*/ 13676 h 443910"/>
                <a:gd name="connsiteX3" fmla="*/ 1341234 w 1341234"/>
                <a:gd name="connsiteY3" fmla="*/ 259580 h 443910"/>
                <a:gd name="connsiteX4" fmla="*/ 1301190 w 1341234"/>
                <a:gd name="connsiteY4" fmla="*/ 443736 h 443910"/>
                <a:gd name="connsiteX5" fmla="*/ 359344 w 1341234"/>
                <a:gd name="connsiteY5" fmla="*/ 311216 h 443910"/>
                <a:gd name="connsiteX6" fmla="*/ 47147 w 1341234"/>
                <a:gd name="connsiteY6" fmla="*/ 262014 h 4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234" h="44391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C88C9C6-35F2-12BD-71B4-D1433301B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320892">
              <a:off x="11193220" y="1266534"/>
              <a:ext cx="1341234" cy="443910"/>
            </a:xfrm>
            <a:custGeom>
              <a:avLst/>
              <a:gdLst>
                <a:gd name="connsiteX0" fmla="*/ 0 w 1341234"/>
                <a:gd name="connsiteY0" fmla="*/ 254220 h 443910"/>
                <a:gd name="connsiteX1" fmla="*/ 406601 w 1341234"/>
                <a:gd name="connsiteY1" fmla="*/ 0 h 443910"/>
                <a:gd name="connsiteX2" fmla="*/ 457611 w 1341234"/>
                <a:gd name="connsiteY2" fmla="*/ 13676 h 443910"/>
                <a:gd name="connsiteX3" fmla="*/ 1341234 w 1341234"/>
                <a:gd name="connsiteY3" fmla="*/ 259580 h 443910"/>
                <a:gd name="connsiteX4" fmla="*/ 1301190 w 1341234"/>
                <a:gd name="connsiteY4" fmla="*/ 443736 h 443910"/>
                <a:gd name="connsiteX5" fmla="*/ 359344 w 1341234"/>
                <a:gd name="connsiteY5" fmla="*/ 311216 h 443910"/>
                <a:gd name="connsiteX6" fmla="*/ 47147 w 1341234"/>
                <a:gd name="connsiteY6" fmla="*/ 262014 h 4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234" h="44391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7C1964-ED6C-3A69-CCE9-475EE236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42612" flipH="1" flipV="1">
              <a:off x="10264608" y="74723"/>
              <a:ext cx="1083994" cy="1037613"/>
            </a:xfrm>
            <a:custGeom>
              <a:avLst/>
              <a:gdLst>
                <a:gd name="connsiteX0" fmla="*/ 886520 w 1083994"/>
                <a:gd name="connsiteY0" fmla="*/ 0 h 1037613"/>
                <a:gd name="connsiteX1" fmla="*/ 990233 w 1083994"/>
                <a:gd name="connsiteY1" fmla="*/ 29654 h 1037613"/>
                <a:gd name="connsiteX2" fmla="*/ 993535 w 1083994"/>
                <a:gd name="connsiteY2" fmla="*/ 43082 h 1037613"/>
                <a:gd name="connsiteX3" fmla="*/ 1051675 w 1083994"/>
                <a:gd name="connsiteY3" fmla="*/ 356973 h 1037613"/>
                <a:gd name="connsiteX4" fmla="*/ 1083975 w 1083994"/>
                <a:gd name="connsiteY4" fmla="*/ 602023 h 1037613"/>
                <a:gd name="connsiteX5" fmla="*/ 966613 w 1083994"/>
                <a:gd name="connsiteY5" fmla="*/ 901753 h 1037613"/>
                <a:gd name="connsiteX6" fmla="*/ 713135 w 1083994"/>
                <a:gd name="connsiteY6" fmla="*/ 1026319 h 1037613"/>
                <a:gd name="connsiteX7" fmla="*/ 318855 w 1083994"/>
                <a:gd name="connsiteY7" fmla="*/ 989106 h 1037613"/>
                <a:gd name="connsiteX8" fmla="*/ 128776 w 1083994"/>
                <a:gd name="connsiteY8" fmla="*/ 649273 h 1037613"/>
                <a:gd name="connsiteX9" fmla="*/ 0 w 1083994"/>
                <a:gd name="connsiteY9" fmla="*/ 49738 h 1037613"/>
                <a:gd name="connsiteX10" fmla="*/ 620956 w 1083994"/>
                <a:gd name="connsiteY10" fmla="*/ 642355 h 1037613"/>
                <a:gd name="connsiteX11" fmla="*/ 886064 w 1083994"/>
                <a:gd name="connsiteY11" fmla="*/ 1039 h 10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994" h="1037613">
                  <a:moveTo>
                    <a:pt x="886520" y="0"/>
                  </a:moveTo>
                  <a:lnTo>
                    <a:pt x="990233" y="29654"/>
                  </a:lnTo>
                  <a:lnTo>
                    <a:pt x="993535" y="43082"/>
                  </a:lnTo>
                  <a:cubicBezTo>
                    <a:pt x="1016489" y="140998"/>
                    <a:pt x="1041157" y="264776"/>
                    <a:pt x="1051675" y="356973"/>
                  </a:cubicBezTo>
                  <a:lnTo>
                    <a:pt x="1083975" y="602023"/>
                  </a:lnTo>
                  <a:cubicBezTo>
                    <a:pt x="1084789" y="765231"/>
                    <a:pt x="1059669" y="806637"/>
                    <a:pt x="966613" y="901753"/>
                  </a:cubicBezTo>
                  <a:cubicBezTo>
                    <a:pt x="910153" y="966250"/>
                    <a:pt x="821095" y="1011760"/>
                    <a:pt x="713135" y="1026319"/>
                  </a:cubicBezTo>
                  <a:cubicBezTo>
                    <a:pt x="605175" y="1040878"/>
                    <a:pt x="416248" y="1051946"/>
                    <a:pt x="318855" y="989106"/>
                  </a:cubicBezTo>
                  <a:cubicBezTo>
                    <a:pt x="221462" y="926265"/>
                    <a:pt x="147001" y="727446"/>
                    <a:pt x="128776" y="649273"/>
                  </a:cubicBezTo>
                  <a:cubicBezTo>
                    <a:pt x="93895" y="519198"/>
                    <a:pt x="28063" y="235695"/>
                    <a:pt x="0" y="49738"/>
                  </a:cubicBezTo>
                  <a:cubicBezTo>
                    <a:pt x="152500" y="20987"/>
                    <a:pt x="429040" y="429202"/>
                    <a:pt x="620956" y="642355"/>
                  </a:cubicBezTo>
                  <a:cubicBezTo>
                    <a:pt x="695371" y="468649"/>
                    <a:pt x="814439" y="166732"/>
                    <a:pt x="886064" y="103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F4E174-07D6-0E6C-AA5A-531E0B8A7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42612" flipH="1" flipV="1">
              <a:off x="10264609" y="74723"/>
              <a:ext cx="1083994" cy="1037611"/>
            </a:xfrm>
            <a:custGeom>
              <a:avLst/>
              <a:gdLst>
                <a:gd name="connsiteX0" fmla="*/ 886519 w 1083994"/>
                <a:gd name="connsiteY0" fmla="*/ 0 h 1037611"/>
                <a:gd name="connsiteX1" fmla="*/ 990233 w 1083994"/>
                <a:gd name="connsiteY1" fmla="*/ 29654 h 1037611"/>
                <a:gd name="connsiteX2" fmla="*/ 993535 w 1083994"/>
                <a:gd name="connsiteY2" fmla="*/ 43080 h 1037611"/>
                <a:gd name="connsiteX3" fmla="*/ 1051675 w 1083994"/>
                <a:gd name="connsiteY3" fmla="*/ 356971 h 1037611"/>
                <a:gd name="connsiteX4" fmla="*/ 1083975 w 1083994"/>
                <a:gd name="connsiteY4" fmla="*/ 602021 h 1037611"/>
                <a:gd name="connsiteX5" fmla="*/ 966613 w 1083994"/>
                <a:gd name="connsiteY5" fmla="*/ 901751 h 1037611"/>
                <a:gd name="connsiteX6" fmla="*/ 713135 w 1083994"/>
                <a:gd name="connsiteY6" fmla="*/ 1026317 h 1037611"/>
                <a:gd name="connsiteX7" fmla="*/ 318855 w 1083994"/>
                <a:gd name="connsiteY7" fmla="*/ 989104 h 1037611"/>
                <a:gd name="connsiteX8" fmla="*/ 128776 w 1083994"/>
                <a:gd name="connsiteY8" fmla="*/ 649271 h 1037611"/>
                <a:gd name="connsiteX9" fmla="*/ 0 w 1083994"/>
                <a:gd name="connsiteY9" fmla="*/ 49736 h 1037611"/>
                <a:gd name="connsiteX10" fmla="*/ 620956 w 1083994"/>
                <a:gd name="connsiteY10" fmla="*/ 642353 h 1037611"/>
                <a:gd name="connsiteX11" fmla="*/ 886064 w 1083994"/>
                <a:gd name="connsiteY11" fmla="*/ 1037 h 103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994" h="1037611">
                  <a:moveTo>
                    <a:pt x="886519" y="0"/>
                  </a:moveTo>
                  <a:lnTo>
                    <a:pt x="990233" y="29654"/>
                  </a:lnTo>
                  <a:lnTo>
                    <a:pt x="993535" y="43080"/>
                  </a:lnTo>
                  <a:cubicBezTo>
                    <a:pt x="1016489" y="140996"/>
                    <a:pt x="1041157" y="264774"/>
                    <a:pt x="1051675" y="356971"/>
                  </a:cubicBezTo>
                  <a:lnTo>
                    <a:pt x="1083975" y="602021"/>
                  </a:lnTo>
                  <a:cubicBezTo>
                    <a:pt x="1084789" y="765229"/>
                    <a:pt x="1059669" y="806635"/>
                    <a:pt x="966613" y="901751"/>
                  </a:cubicBezTo>
                  <a:cubicBezTo>
                    <a:pt x="910153" y="966248"/>
                    <a:pt x="821095" y="1011758"/>
                    <a:pt x="713135" y="1026317"/>
                  </a:cubicBezTo>
                  <a:cubicBezTo>
                    <a:pt x="605175" y="1040876"/>
                    <a:pt x="416248" y="1051944"/>
                    <a:pt x="318855" y="989104"/>
                  </a:cubicBezTo>
                  <a:cubicBezTo>
                    <a:pt x="221462" y="926263"/>
                    <a:pt x="147001" y="727444"/>
                    <a:pt x="128776" y="649271"/>
                  </a:cubicBezTo>
                  <a:cubicBezTo>
                    <a:pt x="93895" y="519196"/>
                    <a:pt x="28063" y="235693"/>
                    <a:pt x="0" y="49736"/>
                  </a:cubicBezTo>
                  <a:cubicBezTo>
                    <a:pt x="152500" y="20985"/>
                    <a:pt x="429040" y="429200"/>
                    <a:pt x="620956" y="642353"/>
                  </a:cubicBezTo>
                  <a:cubicBezTo>
                    <a:pt x="695371" y="468647"/>
                    <a:pt x="814439" y="166730"/>
                    <a:pt x="886064" y="103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1C68E1-4DB7-957F-3629-BF84A32E9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162" y="1519084"/>
            <a:ext cx="10693936" cy="4650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0" i="0" dirty="0">
                <a:effectLst/>
                <a:latin typeface="Google Sans"/>
              </a:rPr>
              <a:t>Bebek sırt üstü yatırılır ve baş yükseltilerek  </a:t>
            </a:r>
            <a:r>
              <a:rPr lang="tr-TR" sz="3600" b="0" i="0" dirty="0" err="1">
                <a:effectLst/>
                <a:latin typeface="Google Sans"/>
              </a:rPr>
              <a:t>ekstansiyon</a:t>
            </a:r>
            <a:r>
              <a:rPr lang="tr-TR" sz="3600" b="0" i="0" dirty="0">
                <a:effectLst/>
                <a:latin typeface="Google Sans"/>
              </a:rPr>
              <a:t> pozisyonunda tutulur.</a:t>
            </a:r>
          </a:p>
          <a:p>
            <a:pPr marL="0" indent="0">
              <a:buNone/>
            </a:pPr>
            <a:r>
              <a:rPr lang="tr-TR" sz="3600" dirty="0">
                <a:latin typeface="Google Sans"/>
              </a:rPr>
              <a:t>Göğsüne örtü serilir</a:t>
            </a:r>
            <a:endParaRPr lang="tr-TR" sz="3600" b="0" i="0" dirty="0">
              <a:effectLst/>
              <a:latin typeface="Google Sans"/>
            </a:endParaRPr>
          </a:p>
          <a:p>
            <a:pPr marL="0" indent="0">
              <a:buNone/>
            </a:pPr>
            <a:r>
              <a:rPr lang="tr-TR" sz="3600" b="0" i="0" dirty="0">
                <a:effectLst/>
                <a:latin typeface="Google Sans"/>
              </a:rPr>
              <a:t>Sondanın ucu kayganlaştırıcı jel ile ıslatılır.</a:t>
            </a:r>
          </a:p>
          <a:p>
            <a:pPr marL="0" indent="0">
              <a:buNone/>
            </a:pPr>
            <a:r>
              <a:rPr lang="tr-TR" sz="3600" b="0" i="0" dirty="0">
                <a:effectLst/>
                <a:latin typeface="Google Sans"/>
              </a:rPr>
              <a:t>Sonda, bebeğin bir burun deliğinden yavaşça kontrollü bir şekilde ve kendi ekseni etrafında döndürülerek işaretlenmiş yere kadar ilerletilir. 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960716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9D003E-0ABA-2640-4DCE-C83118F8B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64608" y="74723"/>
            <a:ext cx="1821184" cy="2084383"/>
            <a:chOff x="10264608" y="74723"/>
            <a:chExt cx="1821184" cy="208438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CFE9322-8412-2C6F-73B8-3B230B6C3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1465047" flipV="1">
              <a:off x="11636678" y="400406"/>
              <a:ext cx="413532" cy="368654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1205" h="5864449">
                  <a:moveTo>
                    <a:pt x="2780481" y="-2"/>
                  </a:moveTo>
                  <a:cubicBezTo>
                    <a:pt x="3471109" y="183340"/>
                    <a:pt x="4437309" y="1599245"/>
                    <a:pt x="4737647" y="2234093"/>
                  </a:cubicBezTo>
                  <a:cubicBezTo>
                    <a:pt x="5037985" y="2868941"/>
                    <a:pt x="4730843" y="3539758"/>
                    <a:pt x="4452769" y="4137274"/>
                  </a:cubicBezTo>
                  <a:cubicBezTo>
                    <a:pt x="4174695" y="4734790"/>
                    <a:pt x="3382031" y="5704221"/>
                    <a:pt x="3069205" y="5819190"/>
                  </a:cubicBezTo>
                  <a:cubicBezTo>
                    <a:pt x="2358359" y="6040255"/>
                    <a:pt x="1581959" y="5401313"/>
                    <a:pt x="1076274" y="4985423"/>
                  </a:cubicBezTo>
                  <a:cubicBezTo>
                    <a:pt x="570590" y="4569533"/>
                    <a:pt x="146935" y="3953087"/>
                    <a:pt x="35098" y="3323852"/>
                  </a:cubicBezTo>
                  <a:cubicBezTo>
                    <a:pt x="-92687" y="2646770"/>
                    <a:pt x="136312" y="1688019"/>
                    <a:pt x="593876" y="1134043"/>
                  </a:cubicBezTo>
                  <a:cubicBezTo>
                    <a:pt x="1051440" y="580067"/>
                    <a:pt x="2127808" y="30746"/>
                    <a:pt x="2780481" y="-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9D4868E-6D79-0426-1A49-3C86BD22D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320892">
              <a:off x="11193220" y="1266534"/>
              <a:ext cx="1341234" cy="443910"/>
            </a:xfrm>
            <a:custGeom>
              <a:avLst/>
              <a:gdLst>
                <a:gd name="connsiteX0" fmla="*/ 0 w 1341234"/>
                <a:gd name="connsiteY0" fmla="*/ 254220 h 443910"/>
                <a:gd name="connsiteX1" fmla="*/ 406601 w 1341234"/>
                <a:gd name="connsiteY1" fmla="*/ 0 h 443910"/>
                <a:gd name="connsiteX2" fmla="*/ 457611 w 1341234"/>
                <a:gd name="connsiteY2" fmla="*/ 13676 h 443910"/>
                <a:gd name="connsiteX3" fmla="*/ 1341234 w 1341234"/>
                <a:gd name="connsiteY3" fmla="*/ 259580 h 443910"/>
                <a:gd name="connsiteX4" fmla="*/ 1301190 w 1341234"/>
                <a:gd name="connsiteY4" fmla="*/ 443736 h 443910"/>
                <a:gd name="connsiteX5" fmla="*/ 359344 w 1341234"/>
                <a:gd name="connsiteY5" fmla="*/ 311216 h 443910"/>
                <a:gd name="connsiteX6" fmla="*/ 47147 w 1341234"/>
                <a:gd name="connsiteY6" fmla="*/ 262014 h 4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234" h="44391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C88C9C6-35F2-12BD-71B4-D1433301B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320892">
              <a:off x="11193220" y="1266534"/>
              <a:ext cx="1341234" cy="443910"/>
            </a:xfrm>
            <a:custGeom>
              <a:avLst/>
              <a:gdLst>
                <a:gd name="connsiteX0" fmla="*/ 0 w 1341234"/>
                <a:gd name="connsiteY0" fmla="*/ 254220 h 443910"/>
                <a:gd name="connsiteX1" fmla="*/ 406601 w 1341234"/>
                <a:gd name="connsiteY1" fmla="*/ 0 h 443910"/>
                <a:gd name="connsiteX2" fmla="*/ 457611 w 1341234"/>
                <a:gd name="connsiteY2" fmla="*/ 13676 h 443910"/>
                <a:gd name="connsiteX3" fmla="*/ 1341234 w 1341234"/>
                <a:gd name="connsiteY3" fmla="*/ 259580 h 443910"/>
                <a:gd name="connsiteX4" fmla="*/ 1301190 w 1341234"/>
                <a:gd name="connsiteY4" fmla="*/ 443736 h 443910"/>
                <a:gd name="connsiteX5" fmla="*/ 359344 w 1341234"/>
                <a:gd name="connsiteY5" fmla="*/ 311216 h 443910"/>
                <a:gd name="connsiteX6" fmla="*/ 47147 w 1341234"/>
                <a:gd name="connsiteY6" fmla="*/ 262014 h 4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234" h="44391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7C1964-ED6C-3A69-CCE9-475EE236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42612" flipH="1" flipV="1">
              <a:off x="10264608" y="74723"/>
              <a:ext cx="1083994" cy="1037613"/>
            </a:xfrm>
            <a:custGeom>
              <a:avLst/>
              <a:gdLst>
                <a:gd name="connsiteX0" fmla="*/ 886520 w 1083994"/>
                <a:gd name="connsiteY0" fmla="*/ 0 h 1037613"/>
                <a:gd name="connsiteX1" fmla="*/ 990233 w 1083994"/>
                <a:gd name="connsiteY1" fmla="*/ 29654 h 1037613"/>
                <a:gd name="connsiteX2" fmla="*/ 993535 w 1083994"/>
                <a:gd name="connsiteY2" fmla="*/ 43082 h 1037613"/>
                <a:gd name="connsiteX3" fmla="*/ 1051675 w 1083994"/>
                <a:gd name="connsiteY3" fmla="*/ 356973 h 1037613"/>
                <a:gd name="connsiteX4" fmla="*/ 1083975 w 1083994"/>
                <a:gd name="connsiteY4" fmla="*/ 602023 h 1037613"/>
                <a:gd name="connsiteX5" fmla="*/ 966613 w 1083994"/>
                <a:gd name="connsiteY5" fmla="*/ 901753 h 1037613"/>
                <a:gd name="connsiteX6" fmla="*/ 713135 w 1083994"/>
                <a:gd name="connsiteY6" fmla="*/ 1026319 h 1037613"/>
                <a:gd name="connsiteX7" fmla="*/ 318855 w 1083994"/>
                <a:gd name="connsiteY7" fmla="*/ 989106 h 1037613"/>
                <a:gd name="connsiteX8" fmla="*/ 128776 w 1083994"/>
                <a:gd name="connsiteY8" fmla="*/ 649273 h 1037613"/>
                <a:gd name="connsiteX9" fmla="*/ 0 w 1083994"/>
                <a:gd name="connsiteY9" fmla="*/ 49738 h 1037613"/>
                <a:gd name="connsiteX10" fmla="*/ 620956 w 1083994"/>
                <a:gd name="connsiteY10" fmla="*/ 642355 h 1037613"/>
                <a:gd name="connsiteX11" fmla="*/ 886064 w 1083994"/>
                <a:gd name="connsiteY11" fmla="*/ 1039 h 10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994" h="1037613">
                  <a:moveTo>
                    <a:pt x="886520" y="0"/>
                  </a:moveTo>
                  <a:lnTo>
                    <a:pt x="990233" y="29654"/>
                  </a:lnTo>
                  <a:lnTo>
                    <a:pt x="993535" y="43082"/>
                  </a:lnTo>
                  <a:cubicBezTo>
                    <a:pt x="1016489" y="140998"/>
                    <a:pt x="1041157" y="264776"/>
                    <a:pt x="1051675" y="356973"/>
                  </a:cubicBezTo>
                  <a:lnTo>
                    <a:pt x="1083975" y="602023"/>
                  </a:lnTo>
                  <a:cubicBezTo>
                    <a:pt x="1084789" y="765231"/>
                    <a:pt x="1059669" y="806637"/>
                    <a:pt x="966613" y="901753"/>
                  </a:cubicBezTo>
                  <a:cubicBezTo>
                    <a:pt x="910153" y="966250"/>
                    <a:pt x="821095" y="1011760"/>
                    <a:pt x="713135" y="1026319"/>
                  </a:cubicBezTo>
                  <a:cubicBezTo>
                    <a:pt x="605175" y="1040878"/>
                    <a:pt x="416248" y="1051946"/>
                    <a:pt x="318855" y="989106"/>
                  </a:cubicBezTo>
                  <a:cubicBezTo>
                    <a:pt x="221462" y="926265"/>
                    <a:pt x="147001" y="727446"/>
                    <a:pt x="128776" y="649273"/>
                  </a:cubicBezTo>
                  <a:cubicBezTo>
                    <a:pt x="93895" y="519198"/>
                    <a:pt x="28063" y="235695"/>
                    <a:pt x="0" y="49738"/>
                  </a:cubicBezTo>
                  <a:cubicBezTo>
                    <a:pt x="152500" y="20987"/>
                    <a:pt x="429040" y="429202"/>
                    <a:pt x="620956" y="642355"/>
                  </a:cubicBezTo>
                  <a:cubicBezTo>
                    <a:pt x="695371" y="468649"/>
                    <a:pt x="814439" y="166732"/>
                    <a:pt x="886064" y="103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F4E174-07D6-0E6C-AA5A-531E0B8A7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42612" flipH="1" flipV="1">
              <a:off x="10264609" y="74723"/>
              <a:ext cx="1083994" cy="1037611"/>
            </a:xfrm>
            <a:custGeom>
              <a:avLst/>
              <a:gdLst>
                <a:gd name="connsiteX0" fmla="*/ 886519 w 1083994"/>
                <a:gd name="connsiteY0" fmla="*/ 0 h 1037611"/>
                <a:gd name="connsiteX1" fmla="*/ 990233 w 1083994"/>
                <a:gd name="connsiteY1" fmla="*/ 29654 h 1037611"/>
                <a:gd name="connsiteX2" fmla="*/ 993535 w 1083994"/>
                <a:gd name="connsiteY2" fmla="*/ 43080 h 1037611"/>
                <a:gd name="connsiteX3" fmla="*/ 1051675 w 1083994"/>
                <a:gd name="connsiteY3" fmla="*/ 356971 h 1037611"/>
                <a:gd name="connsiteX4" fmla="*/ 1083975 w 1083994"/>
                <a:gd name="connsiteY4" fmla="*/ 602021 h 1037611"/>
                <a:gd name="connsiteX5" fmla="*/ 966613 w 1083994"/>
                <a:gd name="connsiteY5" fmla="*/ 901751 h 1037611"/>
                <a:gd name="connsiteX6" fmla="*/ 713135 w 1083994"/>
                <a:gd name="connsiteY6" fmla="*/ 1026317 h 1037611"/>
                <a:gd name="connsiteX7" fmla="*/ 318855 w 1083994"/>
                <a:gd name="connsiteY7" fmla="*/ 989104 h 1037611"/>
                <a:gd name="connsiteX8" fmla="*/ 128776 w 1083994"/>
                <a:gd name="connsiteY8" fmla="*/ 649271 h 1037611"/>
                <a:gd name="connsiteX9" fmla="*/ 0 w 1083994"/>
                <a:gd name="connsiteY9" fmla="*/ 49736 h 1037611"/>
                <a:gd name="connsiteX10" fmla="*/ 620956 w 1083994"/>
                <a:gd name="connsiteY10" fmla="*/ 642353 h 1037611"/>
                <a:gd name="connsiteX11" fmla="*/ 886064 w 1083994"/>
                <a:gd name="connsiteY11" fmla="*/ 1037 h 103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994" h="1037611">
                  <a:moveTo>
                    <a:pt x="886519" y="0"/>
                  </a:moveTo>
                  <a:lnTo>
                    <a:pt x="990233" y="29654"/>
                  </a:lnTo>
                  <a:lnTo>
                    <a:pt x="993535" y="43080"/>
                  </a:lnTo>
                  <a:cubicBezTo>
                    <a:pt x="1016489" y="140996"/>
                    <a:pt x="1041157" y="264774"/>
                    <a:pt x="1051675" y="356971"/>
                  </a:cubicBezTo>
                  <a:lnTo>
                    <a:pt x="1083975" y="602021"/>
                  </a:lnTo>
                  <a:cubicBezTo>
                    <a:pt x="1084789" y="765229"/>
                    <a:pt x="1059669" y="806635"/>
                    <a:pt x="966613" y="901751"/>
                  </a:cubicBezTo>
                  <a:cubicBezTo>
                    <a:pt x="910153" y="966248"/>
                    <a:pt x="821095" y="1011758"/>
                    <a:pt x="713135" y="1026317"/>
                  </a:cubicBezTo>
                  <a:cubicBezTo>
                    <a:pt x="605175" y="1040876"/>
                    <a:pt x="416248" y="1051944"/>
                    <a:pt x="318855" y="989104"/>
                  </a:cubicBezTo>
                  <a:cubicBezTo>
                    <a:pt x="221462" y="926263"/>
                    <a:pt x="147001" y="727444"/>
                    <a:pt x="128776" y="649271"/>
                  </a:cubicBezTo>
                  <a:cubicBezTo>
                    <a:pt x="93895" y="519196"/>
                    <a:pt x="28063" y="235693"/>
                    <a:pt x="0" y="49736"/>
                  </a:cubicBezTo>
                  <a:cubicBezTo>
                    <a:pt x="152500" y="20985"/>
                    <a:pt x="429040" y="429200"/>
                    <a:pt x="620956" y="642353"/>
                  </a:cubicBezTo>
                  <a:cubicBezTo>
                    <a:pt x="695371" y="468647"/>
                    <a:pt x="814439" y="166730"/>
                    <a:pt x="886064" y="103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89D21A-F0F9-D34C-2E9A-5BABE7323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8" y="1135626"/>
            <a:ext cx="11547987" cy="5161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>
                <a:latin typeface="Google Sans"/>
              </a:rPr>
              <a:t>Sondanın m</a:t>
            </a:r>
            <a:r>
              <a:rPr lang="tr-TR" sz="3600" b="0" i="0" dirty="0">
                <a:effectLst/>
                <a:latin typeface="Google Sans"/>
              </a:rPr>
              <a:t>idede olduğu kontrol edilir</a:t>
            </a:r>
          </a:p>
          <a:p>
            <a:pPr marL="0" indent="0">
              <a:buNone/>
            </a:pPr>
            <a:r>
              <a:rPr lang="tr-TR" sz="3600" dirty="0">
                <a:latin typeface="Google Sans"/>
              </a:rPr>
              <a:t>    </a:t>
            </a:r>
            <a:r>
              <a:rPr lang="tr-TR" sz="3600" b="0" i="0" dirty="0">
                <a:effectLst/>
                <a:latin typeface="Google Sans"/>
              </a:rPr>
              <a:t>Sondanın ucun</a:t>
            </a:r>
            <a:r>
              <a:rPr lang="tr-TR" sz="3600" dirty="0">
                <a:latin typeface="Google Sans"/>
              </a:rPr>
              <a:t>dan</a:t>
            </a:r>
            <a:r>
              <a:rPr lang="tr-TR" sz="3600" b="0" i="0" dirty="0">
                <a:effectLst/>
                <a:latin typeface="Google Sans"/>
              </a:rPr>
              <a:t> mide sıvısı aspire edilebilir</a:t>
            </a:r>
          </a:p>
          <a:p>
            <a:pPr marL="457200" lvl="1" indent="0">
              <a:buNone/>
            </a:pPr>
            <a:r>
              <a:rPr lang="tr-TR" sz="3600" b="0" i="0" dirty="0">
                <a:effectLst/>
                <a:latin typeface="Google Sans"/>
              </a:rPr>
              <a:t>Bir iki ml hava verilirken epigastrik bölgede ses dinlenebilir</a:t>
            </a:r>
          </a:p>
          <a:p>
            <a:pPr marL="0" indent="0">
              <a:buNone/>
            </a:pPr>
            <a:r>
              <a:rPr lang="tr-TR" sz="3600" b="0" i="0" dirty="0">
                <a:effectLst/>
                <a:latin typeface="Google Sans"/>
              </a:rPr>
              <a:t>Sonda tespit edilir </a:t>
            </a:r>
          </a:p>
          <a:p>
            <a:pPr marL="0" indent="0">
              <a:buNone/>
            </a:pPr>
            <a:r>
              <a:rPr lang="tr-TR" sz="3600" b="0" i="0" dirty="0">
                <a:effectLst/>
                <a:latin typeface="Google Sans"/>
              </a:rPr>
              <a:t>İşlem sonrası bebeğin rahatı sağlanır</a:t>
            </a:r>
          </a:p>
          <a:p>
            <a:pPr marL="0" indent="0">
              <a:buNone/>
            </a:pPr>
            <a:r>
              <a:rPr lang="tr-TR" sz="3600" dirty="0">
                <a:latin typeface="Google Sans"/>
              </a:rPr>
              <a:t>Bakımı yapılır (sonda, cilt, ağız ve burun)</a:t>
            </a:r>
          </a:p>
          <a:p>
            <a:pPr marL="0" indent="0">
              <a:buNone/>
            </a:pPr>
            <a:r>
              <a:rPr lang="tr-TR" sz="3600" b="0" i="0" dirty="0">
                <a:effectLst/>
                <a:latin typeface="Google Sans"/>
              </a:rPr>
              <a:t>Gereksinim bitince sonda çıkarılır.</a:t>
            </a:r>
          </a:p>
        </p:txBody>
      </p:sp>
    </p:spTree>
    <p:extLst>
      <p:ext uri="{BB962C8B-B14F-4D97-AF65-F5344CB8AC3E}">
        <p14:creationId xmlns:p14="http://schemas.microsoft.com/office/powerpoint/2010/main" val="66435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7F10FE3-760C-4CEE-B7BA-7E5834EE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Gavaj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55007AD-FC7C-4C0F-BC89-9BBF9D753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786"/>
          <a:stretch/>
        </p:blipFill>
        <p:spPr>
          <a:xfrm>
            <a:off x="4803861" y="1011599"/>
            <a:ext cx="4137734" cy="48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85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6628ECC-8801-43DD-9ACA-B8E3DE0D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Sürekli damla şeklinde besleme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E3AB429E-A254-4A3F-9711-D893676B8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040927"/>
            <a:ext cx="6553545" cy="47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02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C565CA7-ED33-4C14-8F25-B54249725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Aralıklı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>
                <a:solidFill>
                  <a:srgbClr val="FFFFFF"/>
                </a:solidFill>
              </a:rPr>
              <a:t>besleme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FBEE472-C74F-4EC8-9B37-9FDF5E9C9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021946"/>
            <a:ext cx="3425609" cy="256920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5FA6C1C-94CA-419A-8056-CFA1A6C56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1473968"/>
            <a:ext cx="3433324" cy="166516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sim 5">
            <a:extLst>
              <a:ext uri="{FF2B5EF4-FFF2-40B4-BE49-F238E27FC236}">
                <a16:creationId xmlns:a16="http://schemas.microsoft.com/office/drawing/2014/main" id="{E7601AF1-CD8E-4C90-AA9C-6EC15A9DF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667" y="330045"/>
            <a:ext cx="3328032" cy="399763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32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6A8D5C2-C9C5-A0F5-6E5E-4AE21347D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tr-TR" sz="6100" dirty="0">
                <a:latin typeface="Google Sans"/>
              </a:rPr>
              <a:t>Yenidoğanda Total </a:t>
            </a:r>
            <a:r>
              <a:rPr lang="tr-TR" sz="6100" dirty="0" err="1">
                <a:latin typeface="Google Sans"/>
              </a:rPr>
              <a:t>Parenteral</a:t>
            </a:r>
            <a:r>
              <a:rPr lang="tr-TR" sz="6100" dirty="0">
                <a:latin typeface="Google Sans"/>
              </a:rPr>
              <a:t> Beslenme (TPN)</a:t>
            </a:r>
            <a:endParaRPr lang="tr-TR" sz="61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899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9E5EF6-C82C-D06B-B172-4B8CEB6B9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0" i="0" dirty="0">
                <a:effectLst/>
                <a:latin typeface="Google Sans"/>
              </a:rPr>
              <a:t>Total </a:t>
            </a:r>
            <a:r>
              <a:rPr lang="tr-TR" sz="3600" b="0" i="0" dirty="0" err="1">
                <a:effectLst/>
                <a:latin typeface="Google Sans"/>
              </a:rPr>
              <a:t>parenteral</a:t>
            </a:r>
            <a:r>
              <a:rPr lang="tr-TR" sz="3600" b="0" i="0" dirty="0">
                <a:effectLst/>
                <a:latin typeface="Google Sans"/>
              </a:rPr>
              <a:t> beslenme (TPN), oral veya </a:t>
            </a:r>
            <a:r>
              <a:rPr lang="tr-TR" sz="3600" b="0" i="0" dirty="0" err="1">
                <a:effectLst/>
                <a:latin typeface="Google Sans"/>
              </a:rPr>
              <a:t>enteral</a:t>
            </a:r>
            <a:r>
              <a:rPr lang="tr-TR" sz="3600" b="0" i="0" dirty="0">
                <a:effectLst/>
                <a:latin typeface="Google Sans"/>
              </a:rPr>
              <a:t> yoldan beslenemeyen hastalara gerekli besin maddelerini damar yoluyla sağlayan bir yöntemdir. 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4119273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F152F2D-5485-E631-3DE8-39A1D943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tr-TR" sz="5400" b="0" i="0">
                <a:effectLst/>
                <a:latin typeface="Google Sans"/>
              </a:rPr>
              <a:t>TPN Endikasyonları</a:t>
            </a:r>
            <a:endParaRPr lang="tr-TR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AE8FDF-583A-1D0F-AC2B-9D2E280E2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3079"/>
            <a:ext cx="10143668" cy="4147845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3200" b="0" i="0" dirty="0">
                <a:effectLst/>
                <a:latin typeface="Google Sans"/>
              </a:rPr>
              <a:t>Konjenital malformasyonlar: Mide-bağırsak atrezisi, </a:t>
            </a:r>
            <a:r>
              <a:rPr lang="tr-TR" sz="3200" b="0" i="0" dirty="0" err="1">
                <a:effectLst/>
                <a:latin typeface="Google Sans"/>
              </a:rPr>
              <a:t>gastroşizis</a:t>
            </a:r>
            <a:r>
              <a:rPr lang="tr-TR" sz="3200" b="0" i="0" dirty="0">
                <a:effectLst/>
                <a:latin typeface="Google Sans"/>
              </a:rPr>
              <a:t>, </a:t>
            </a:r>
            <a:r>
              <a:rPr lang="tr-TR" sz="3200" b="0" i="0" dirty="0" err="1">
                <a:effectLst/>
                <a:latin typeface="Google Sans"/>
              </a:rPr>
              <a:t>omfalosel</a:t>
            </a:r>
            <a:r>
              <a:rPr lang="tr-TR" sz="3200" b="0" i="0" dirty="0">
                <a:effectLst/>
                <a:latin typeface="Google Sans"/>
              </a:rPr>
              <a:t>, </a:t>
            </a:r>
            <a:r>
              <a:rPr lang="tr-TR" sz="3200" b="0" i="0" dirty="0" err="1">
                <a:effectLst/>
                <a:latin typeface="Google Sans"/>
              </a:rPr>
              <a:t>atrezia</a:t>
            </a:r>
            <a:r>
              <a:rPr lang="tr-TR" sz="3200" b="0" i="0" dirty="0">
                <a:effectLst/>
                <a:latin typeface="Google Sans"/>
              </a:rPr>
              <a:t>-stenoz sendromları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b="0" i="0" dirty="0">
                <a:effectLst/>
                <a:latin typeface="Google Sans"/>
              </a:rPr>
              <a:t>Erken doğum: Prematüre bebekler, özellikle 32 haftadan önce doğanlar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b="0" i="0" dirty="0" err="1">
                <a:effectLst/>
                <a:latin typeface="Google Sans"/>
              </a:rPr>
              <a:t>Gastrointestinal</a:t>
            </a:r>
            <a:r>
              <a:rPr lang="tr-TR" sz="3200" b="0" i="0" dirty="0">
                <a:effectLst/>
                <a:latin typeface="Google Sans"/>
              </a:rPr>
              <a:t> hastalıklar: Gastroenterit, enterokolit, malabsorbsiyon sendromları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b="0" i="0" dirty="0" err="1">
                <a:effectLst/>
                <a:latin typeface="Google Sans"/>
              </a:rPr>
              <a:t>Hepatobiliyer</a:t>
            </a:r>
            <a:r>
              <a:rPr lang="tr-TR" sz="3200" b="0" i="0" dirty="0">
                <a:effectLst/>
                <a:latin typeface="Google Sans"/>
              </a:rPr>
              <a:t> hastalıklar: Konjenital hepatik hastalıklar, karaciğer yetmezliği</a:t>
            </a:r>
          </a:p>
        </p:txBody>
      </p:sp>
    </p:spTree>
    <p:extLst>
      <p:ext uri="{BB962C8B-B14F-4D97-AF65-F5344CB8AC3E}">
        <p14:creationId xmlns:p14="http://schemas.microsoft.com/office/powerpoint/2010/main" val="1816141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5EC7852-7BAE-B4A4-7E78-99853596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tr-TR" sz="4000" dirty="0">
                <a:latin typeface="Google Sans"/>
              </a:rPr>
              <a:t>TPN Komplikasyonları</a:t>
            </a:r>
            <a:endParaRPr lang="tr-TR" sz="4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ABD4D8-12B5-F6AD-3756-81C539A66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3600" b="0" i="0" dirty="0">
                <a:effectLst/>
                <a:latin typeface="Google Sans"/>
              </a:rPr>
              <a:t>Enfeksiyon: Kateter enfeksiyonu, sepsis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b="0" i="0" dirty="0">
                <a:effectLst/>
                <a:latin typeface="Google Sans"/>
              </a:rPr>
              <a:t>Katabolik yanıt: TPN uygulamasına bağlı olarak protein ve yağ metabolizmasında değişiklikler meydana gelebilir.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b="0" i="0" dirty="0">
                <a:effectLst/>
                <a:latin typeface="Google Sans"/>
              </a:rPr>
              <a:t>Elektrolit dengesizliği: Potasyum, sodyum, klorür, kalsiyum, fosfor gibi elektrolit dengesizlikleri görülebilir.</a:t>
            </a:r>
          </a:p>
        </p:txBody>
      </p:sp>
    </p:spTree>
    <p:extLst>
      <p:ext uri="{BB962C8B-B14F-4D97-AF65-F5344CB8AC3E}">
        <p14:creationId xmlns:p14="http://schemas.microsoft.com/office/powerpoint/2010/main" val="249212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A65F93-CECF-4DC3-8E92-F32D50A4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Oral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besleme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Resim 4" descr="kişi, iç mekan, oturma, yatak içeren bir resim&#10;&#10;Açıklama otomatik olarak oluşturuldu">
            <a:extLst>
              <a:ext uri="{FF2B5EF4-FFF2-40B4-BE49-F238E27FC236}">
                <a16:creationId xmlns:a16="http://schemas.microsoft.com/office/drawing/2014/main" id="{1F2055D9-903D-487A-ACD7-A6E217B66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4" name="Resim 3" descr="kişi, yiyecek, tablo, oturma içeren bir resim&#10;&#10;Açıklama otomatik olarak oluşturuldu">
            <a:extLst>
              <a:ext uri="{FF2B5EF4-FFF2-40B4-BE49-F238E27FC236}">
                <a16:creationId xmlns:a16="http://schemas.microsoft.com/office/drawing/2014/main" id="{E43E323B-3A8D-4845-A2C5-6C0D20E9E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47" b="16182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765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0C2A2DA-BE0C-7316-D951-A3305EAB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tr-TR" sz="4000" dirty="0">
                <a:latin typeface="Google Sans"/>
              </a:rPr>
              <a:t>TPN Uygulaması</a:t>
            </a:r>
            <a:endParaRPr lang="tr-TR" sz="4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C8EFE1-2402-2EBC-7842-C326EB3A5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10"/>
            <a:ext cx="10143668" cy="240019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3600" b="0" i="0" dirty="0">
                <a:effectLst/>
                <a:latin typeface="Google Sans"/>
              </a:rPr>
              <a:t>TPN uygulaması, genellikle bir merkezi damar yolu (</a:t>
            </a:r>
            <a:r>
              <a:rPr lang="tr-TR" sz="3600" b="0" i="0" dirty="0" err="1">
                <a:effectLst/>
                <a:latin typeface="Google Sans"/>
              </a:rPr>
              <a:t>jugular</a:t>
            </a:r>
            <a:r>
              <a:rPr lang="tr-TR" sz="3600" b="0" i="0" dirty="0">
                <a:effectLst/>
                <a:latin typeface="Google Sans"/>
              </a:rPr>
              <a:t> ven, </a:t>
            </a:r>
            <a:r>
              <a:rPr lang="tr-TR" sz="3600" b="0" i="0" dirty="0" err="1">
                <a:effectLst/>
                <a:latin typeface="Google Sans"/>
              </a:rPr>
              <a:t>femoral</a:t>
            </a:r>
            <a:r>
              <a:rPr lang="tr-TR" sz="3600" b="0" i="0" dirty="0">
                <a:effectLst/>
                <a:latin typeface="Google Sans"/>
              </a:rPr>
              <a:t> ven) aracılığıyla yapılır. (Doktor  tarafından yapılır)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05307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28FFFB8-9663-B48D-4E0D-AB10C5D5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tr-TR" sz="5400">
                <a:latin typeface="Google Sans"/>
              </a:rPr>
              <a:t>TPN solüsyonu </a:t>
            </a:r>
            <a:endParaRPr lang="tr-TR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9804E8-7F6F-32B7-527E-324C940D6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3079"/>
            <a:ext cx="10143668" cy="4147845"/>
          </a:xfrm>
        </p:spPr>
        <p:txBody>
          <a:bodyPr anchor="ctr">
            <a:normAutofit fontScale="92500" lnSpcReduction="20000"/>
          </a:bodyPr>
          <a:lstStyle/>
          <a:p>
            <a:r>
              <a:rPr lang="tr-TR" sz="3900" b="0" i="0" dirty="0">
                <a:effectLst/>
                <a:latin typeface="Google Sans"/>
              </a:rPr>
              <a:t>Yenidoğan için gerekli besin maddelerini içeren bir karışımdır. Bu solüsyonda aminoasitler, glukoz, lipidler, elektrolitler bulunur.</a:t>
            </a:r>
          </a:p>
          <a:p>
            <a:r>
              <a:rPr lang="tr-TR" sz="3900" b="0" i="0" dirty="0">
                <a:effectLst/>
                <a:latin typeface="Google Sans"/>
              </a:rPr>
              <a:t>TPN solüsyonu, </a:t>
            </a:r>
            <a:r>
              <a:rPr lang="tr-TR" sz="3900" dirty="0">
                <a:latin typeface="Google Sans"/>
              </a:rPr>
              <a:t>yenidoğa</a:t>
            </a:r>
            <a:r>
              <a:rPr lang="tr-TR" sz="3900" b="0" i="0" dirty="0">
                <a:effectLst/>
                <a:latin typeface="Google Sans"/>
              </a:rPr>
              <a:t>nın ihtiyacına göre özel olarak hazırlanır. </a:t>
            </a:r>
          </a:p>
          <a:p>
            <a:r>
              <a:rPr lang="tr-TR" sz="3900" b="0" i="0" dirty="0">
                <a:effectLst/>
                <a:latin typeface="Google Sans"/>
              </a:rPr>
              <a:t>TPN uygulaması sırasında hastanın düzenli olarak izlenmesi gerekir. Bu izlemede, hastanın klinik durumu, laboratuvar değerleri ve TPN solüsyonunun tolere edilebilirliği değerlendirilir.</a:t>
            </a:r>
          </a:p>
        </p:txBody>
      </p:sp>
    </p:spTree>
    <p:extLst>
      <p:ext uri="{BB962C8B-B14F-4D97-AF65-F5344CB8AC3E}">
        <p14:creationId xmlns:p14="http://schemas.microsoft.com/office/powerpoint/2010/main" val="273264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D2BF1CF-B2BA-4AEC-AC36-D5E3E2F2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99" y="466578"/>
            <a:ext cx="985520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Gastrostomi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ile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besleme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710D0698-A0E0-4223-B9E6-EA3643F7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995" y="2509911"/>
            <a:ext cx="710691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9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AAF8479-F312-F516-E343-E3E73605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tr-TR" sz="5400"/>
              <a:t>Gastrostomi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3B7AAC-1618-9158-8C2C-865E63924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10"/>
            <a:ext cx="10143668" cy="24739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3600" b="0" i="0" dirty="0">
                <a:effectLst/>
                <a:latin typeface="Google Sans"/>
              </a:rPr>
              <a:t>Gastrostomi, midenin karın duvarına açılması ve buraya bir tüp yerleştirilmesi işlemidir. Doktor tarafından uygulanır.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00832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30732E5-6452-4EDB-D895-7B8CA8EB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Autofit/>
          </a:bodyPr>
          <a:lstStyle/>
          <a:p>
            <a:pPr algn="ctr"/>
            <a:r>
              <a:rPr lang="tr-TR" dirty="0">
                <a:latin typeface="Google Sans"/>
              </a:rPr>
              <a:t>Yenidoğanlarda gastrostomi uygulanan bazı durumlar</a:t>
            </a:r>
            <a:endParaRPr lang="tr-TR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69794B-56FF-ACB6-0AAD-1586BDEAA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3600" b="0" i="0" dirty="0">
                <a:effectLst/>
                <a:latin typeface="Google Sans"/>
              </a:rPr>
              <a:t>Yutma güçlüğü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b="0" i="0" dirty="0">
                <a:effectLst/>
                <a:latin typeface="Google Sans"/>
              </a:rPr>
              <a:t>Nörolojik hastalıklar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b="0" i="0" dirty="0">
                <a:effectLst/>
                <a:latin typeface="Google Sans"/>
              </a:rPr>
              <a:t>Gastroözofageal reflü hastalığı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b="0" i="0" dirty="0">
                <a:effectLst/>
                <a:latin typeface="Google Sans"/>
              </a:rPr>
              <a:t>Özofagus atrezisi gibi doğumsal anomaliler</a:t>
            </a:r>
          </a:p>
        </p:txBody>
      </p:sp>
    </p:spTree>
    <p:extLst>
      <p:ext uri="{BB962C8B-B14F-4D97-AF65-F5344CB8AC3E}">
        <p14:creationId xmlns:p14="http://schemas.microsoft.com/office/powerpoint/2010/main" val="149052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5FED91C-7B1E-5DCE-30A6-84DC6430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tr-TR" sz="5400">
                <a:latin typeface="Google Sans"/>
              </a:rPr>
              <a:t>Gastrostomi ile beslenme</a:t>
            </a:r>
            <a:endParaRPr lang="tr-TR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37D6F3-C523-EFB1-DF54-520CA3D4D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10"/>
            <a:ext cx="10143668" cy="23854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3600" b="0" i="0" dirty="0">
                <a:effectLst/>
                <a:latin typeface="Google Sans"/>
              </a:rPr>
              <a:t>Beslenme, bebeğin yaşına, kilosuna, sağlık durumuna ve ihtiyacına göre belirlenir. </a:t>
            </a:r>
            <a:r>
              <a:rPr lang="tr-TR" sz="3600" b="0" i="0" dirty="0" err="1">
                <a:effectLst/>
                <a:latin typeface="Google Sans"/>
              </a:rPr>
              <a:t>Order</a:t>
            </a:r>
            <a:r>
              <a:rPr lang="tr-TR" sz="3600" b="0" i="0" dirty="0">
                <a:effectLst/>
                <a:latin typeface="Google Sans"/>
              </a:rPr>
              <a:t> edilir.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1299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899F012-375D-BA12-CE56-C60E6BA4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tr-TR" b="1" dirty="0"/>
              <a:t>Gastrostomi Bakımı</a:t>
            </a:r>
            <a:endParaRPr lang="tr-TR" sz="3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3B12C8-E5EF-8BEA-7B1B-3D8F44ED9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59" y="2315497"/>
            <a:ext cx="10252121" cy="3893574"/>
          </a:xfrm>
        </p:spPr>
        <p:txBody>
          <a:bodyPr anchor="ctr">
            <a:noAutofit/>
          </a:bodyPr>
          <a:lstStyle/>
          <a:p>
            <a:r>
              <a:rPr lang="tr-TR" sz="3600" dirty="0"/>
              <a:t>Gastrostomi tüpünün düzenli olarak temizlenmesi</a:t>
            </a:r>
          </a:p>
          <a:p>
            <a:r>
              <a:rPr lang="tr-TR" sz="3600" dirty="0"/>
              <a:t>Gastrostomi tüpünün etrafındaki cildin temizlenmesi ve kuru tutulması</a:t>
            </a:r>
          </a:p>
          <a:p>
            <a:r>
              <a:rPr lang="tr-TR" sz="3600" dirty="0"/>
              <a:t>Gastrostomi tüpünün yerinden çıkıp çıkmadığının kontrol edilmesi</a:t>
            </a:r>
          </a:p>
          <a:p>
            <a:r>
              <a:rPr lang="tr-TR" sz="3600" dirty="0"/>
              <a:t>Gastrostomi tüpünün enfeksiyon belirtilerine karşı gözlemlenmesi</a:t>
            </a:r>
          </a:p>
        </p:txBody>
      </p:sp>
    </p:spTree>
    <p:extLst>
      <p:ext uri="{BB962C8B-B14F-4D97-AF65-F5344CB8AC3E}">
        <p14:creationId xmlns:p14="http://schemas.microsoft.com/office/powerpoint/2010/main" val="3767615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D6903EF-F2F6-42F0-AF84-98B223C68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077"/>
          <a:stretch/>
        </p:blipFill>
        <p:spPr>
          <a:xfrm>
            <a:off x="631127" y="1016000"/>
            <a:ext cx="5294716" cy="4699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sim 4">
            <a:extLst>
              <a:ext uri="{FF2B5EF4-FFF2-40B4-BE49-F238E27FC236}">
                <a16:creationId xmlns:a16="http://schemas.microsoft.com/office/drawing/2014/main" id="{2BED4D56-43A6-40E8-A7EC-E9D5EC90EB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" r="20937" b="8967"/>
          <a:stretch/>
        </p:blipFill>
        <p:spPr>
          <a:xfrm>
            <a:off x="6009830" y="664376"/>
            <a:ext cx="4280451" cy="552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15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544</Words>
  <Application>Microsoft Office PowerPoint</Application>
  <PresentationFormat>Geniş ekran</PresentationFormat>
  <Paragraphs>79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Google Sans</vt:lpstr>
      <vt:lpstr>Office Teması</vt:lpstr>
      <vt:lpstr>Beslenmeye yönelik işlemler</vt:lpstr>
      <vt:lpstr>PowerPoint Sunusu</vt:lpstr>
      <vt:lpstr>Oral besleme</vt:lpstr>
      <vt:lpstr>Gastrostomi ile besleme</vt:lpstr>
      <vt:lpstr>Gastrostomi</vt:lpstr>
      <vt:lpstr>Yenidoğanlarda gastrostomi uygulanan bazı durumlar</vt:lpstr>
      <vt:lpstr>Gastrostomi ile beslenme</vt:lpstr>
      <vt:lpstr>Gastrostomi Bakımı</vt:lpstr>
      <vt:lpstr>PowerPoint Sunusu</vt:lpstr>
      <vt:lpstr>Gavaj</vt:lpstr>
      <vt:lpstr>Gastrik entübasyon: N/G ve O/G</vt:lpstr>
      <vt:lpstr>N/G</vt:lpstr>
      <vt:lpstr>Nazogastrik sonda  uygulama yöntemi</vt:lpstr>
      <vt:lpstr>PowerPoint Sunusu</vt:lpstr>
      <vt:lpstr>Orogastrik sonda uygulama yöntemi</vt:lpstr>
      <vt:lpstr>Sondanın midede olduğunu kontrol etme</vt:lpstr>
      <vt:lpstr>Nazogastrik Sonda Yerleştirme Prosedürü</vt:lpstr>
      <vt:lpstr>Tüm genel uygulama aşamaları gerçekleştirilir</vt:lpstr>
      <vt:lpstr>Malzemeler:</vt:lpstr>
      <vt:lpstr>İşlem:</vt:lpstr>
      <vt:lpstr>PowerPoint Sunusu</vt:lpstr>
      <vt:lpstr>PowerPoint Sunusu</vt:lpstr>
      <vt:lpstr>Gavaj </vt:lpstr>
      <vt:lpstr>Sürekli damla şeklinde besleme</vt:lpstr>
      <vt:lpstr>Aralıklı besleme</vt:lpstr>
      <vt:lpstr>Yenidoğanda Total Parenteral Beslenme (TPN)</vt:lpstr>
      <vt:lpstr>PowerPoint Sunusu</vt:lpstr>
      <vt:lpstr>TPN Endikasyonları</vt:lpstr>
      <vt:lpstr>TPN Komplikasyonları</vt:lpstr>
      <vt:lpstr>TPN Uygulaması</vt:lpstr>
      <vt:lpstr>TPN solüsyonu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Beslenmeye yönelik işlemler</dc:title>
  <dc:creator>semabicer@gmail.com</dc:creator>
  <cp:lastModifiedBy>semabicer@gmail.com</cp:lastModifiedBy>
  <cp:revision>4</cp:revision>
  <dcterms:created xsi:type="dcterms:W3CDTF">2023-11-15T09:27:28Z</dcterms:created>
  <dcterms:modified xsi:type="dcterms:W3CDTF">2023-11-15T10:48:28Z</dcterms:modified>
</cp:coreProperties>
</file>