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40" r:id="rId2"/>
    <p:sldId id="257" r:id="rId3"/>
    <p:sldId id="546" r:id="rId4"/>
    <p:sldId id="485" r:id="rId5"/>
    <p:sldId id="486" r:id="rId6"/>
    <p:sldId id="487" r:id="rId7"/>
    <p:sldId id="488" r:id="rId8"/>
    <p:sldId id="489" r:id="rId9"/>
    <p:sldId id="460" r:id="rId10"/>
    <p:sldId id="491" r:id="rId11"/>
    <p:sldId id="492" r:id="rId12"/>
    <p:sldId id="493" r:id="rId13"/>
    <p:sldId id="494" r:id="rId14"/>
    <p:sldId id="334" r:id="rId15"/>
    <p:sldId id="549" r:id="rId16"/>
    <p:sldId id="498" r:id="rId17"/>
    <p:sldId id="499" r:id="rId18"/>
    <p:sldId id="462" r:id="rId19"/>
    <p:sldId id="500" r:id="rId20"/>
    <p:sldId id="501" r:id="rId21"/>
    <p:sldId id="502" r:id="rId22"/>
    <p:sldId id="518" r:id="rId23"/>
    <p:sldId id="519" r:id="rId24"/>
    <p:sldId id="520" r:id="rId25"/>
    <p:sldId id="521" r:id="rId26"/>
    <p:sldId id="337" r:id="rId27"/>
    <p:sldId id="339" r:id="rId28"/>
    <p:sldId id="550" r:id="rId29"/>
    <p:sldId id="506" r:id="rId30"/>
    <p:sldId id="514" r:id="rId31"/>
    <p:sldId id="463" r:id="rId32"/>
    <p:sldId id="510" r:id="rId33"/>
    <p:sldId id="338" r:id="rId34"/>
    <p:sldId id="551" r:id="rId35"/>
    <p:sldId id="532" r:id="rId36"/>
    <p:sldId id="533" r:id="rId37"/>
    <p:sldId id="534" r:id="rId38"/>
    <p:sldId id="535" r:id="rId39"/>
    <p:sldId id="537" r:id="rId40"/>
    <p:sldId id="538" r:id="rId41"/>
    <p:sldId id="335"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4E228-6724-439B-A7FC-5F00275C1BC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09894EC-6CBF-4496-B441-5EB7A8526894}">
      <dgm:prSet custT="1"/>
      <dgm:spPr/>
      <dgm:t>
        <a:bodyPr/>
        <a:lstStyle/>
        <a:p>
          <a:r>
            <a:rPr lang="tr-TR" sz="3600" dirty="0">
              <a:solidFill>
                <a:srgbClr val="1F1F1F"/>
              </a:solidFill>
              <a:latin typeface="Google Sans"/>
            </a:rPr>
            <a:t>Yenidoğanın Hastanede Güvenliğini Sağlayıcı Genel Önlemler</a:t>
          </a:r>
          <a:endParaRPr lang="en-US" sz="3600" b="0" dirty="0"/>
        </a:p>
      </dgm:t>
    </dgm:pt>
    <dgm:pt modelId="{A01A6F7F-5388-400D-BF29-2CCC80CBCA0D}" type="parTrans" cxnId="{FB9FA8F7-5DA1-4EA3-BC00-1A62C4D8000E}">
      <dgm:prSet/>
      <dgm:spPr/>
      <dgm:t>
        <a:bodyPr/>
        <a:lstStyle/>
        <a:p>
          <a:endParaRPr lang="en-US"/>
        </a:p>
      </dgm:t>
    </dgm:pt>
    <dgm:pt modelId="{A4DF1CAC-4BB4-4B64-B44A-97EF02DDB934}" type="sibTrans" cxnId="{FB9FA8F7-5DA1-4EA3-BC00-1A62C4D8000E}">
      <dgm:prSet/>
      <dgm:spPr/>
      <dgm:t>
        <a:bodyPr/>
        <a:lstStyle/>
        <a:p>
          <a:endParaRPr lang="en-US"/>
        </a:p>
      </dgm:t>
    </dgm:pt>
    <dgm:pt modelId="{22DF5159-4991-43E2-9109-489EFE23169F}">
      <dgm:prSet custT="1"/>
      <dgm:spPr/>
      <dgm:t>
        <a:bodyPr/>
        <a:lstStyle/>
        <a:p>
          <a:r>
            <a:rPr lang="tr-TR" sz="3600" b="0" dirty="0"/>
            <a:t>Travmalardan Koruma</a:t>
          </a:r>
          <a:endParaRPr lang="en-US" sz="3600" b="0" dirty="0"/>
        </a:p>
      </dgm:t>
    </dgm:pt>
    <dgm:pt modelId="{8D893343-BB98-40BF-9E40-87748835A988}" type="parTrans" cxnId="{C5A1A39D-A9B8-4A72-8524-853C6E58C47E}">
      <dgm:prSet/>
      <dgm:spPr/>
      <dgm:t>
        <a:bodyPr/>
        <a:lstStyle/>
        <a:p>
          <a:endParaRPr lang="en-US"/>
        </a:p>
      </dgm:t>
    </dgm:pt>
    <dgm:pt modelId="{642D17BA-0D25-4CA5-8657-703ADA909B35}" type="sibTrans" cxnId="{C5A1A39D-A9B8-4A72-8524-853C6E58C47E}">
      <dgm:prSet/>
      <dgm:spPr/>
      <dgm:t>
        <a:bodyPr/>
        <a:lstStyle/>
        <a:p>
          <a:endParaRPr lang="en-US"/>
        </a:p>
      </dgm:t>
    </dgm:pt>
    <dgm:pt modelId="{BF05ABE9-C4AF-47DE-8F26-470BD4F13C89}">
      <dgm:prSet custT="1"/>
      <dgm:spPr/>
      <dgm:t>
        <a:bodyPr/>
        <a:lstStyle/>
        <a:p>
          <a:r>
            <a:rPr lang="tr-TR" sz="3600" b="0" dirty="0"/>
            <a:t>Yanıklardan Koruma</a:t>
          </a:r>
          <a:endParaRPr lang="en-US" sz="3600" b="0" dirty="0"/>
        </a:p>
      </dgm:t>
    </dgm:pt>
    <dgm:pt modelId="{A9A54D3E-2E89-4A54-ACC9-EAACCF77F33F}" type="parTrans" cxnId="{DE849094-53BD-4399-BB02-1A3BD0C9101D}">
      <dgm:prSet/>
      <dgm:spPr/>
      <dgm:t>
        <a:bodyPr/>
        <a:lstStyle/>
        <a:p>
          <a:endParaRPr lang="en-US"/>
        </a:p>
      </dgm:t>
    </dgm:pt>
    <dgm:pt modelId="{93D508D3-0FE3-4578-8034-D48C6121F125}" type="sibTrans" cxnId="{DE849094-53BD-4399-BB02-1A3BD0C9101D}">
      <dgm:prSet/>
      <dgm:spPr/>
      <dgm:t>
        <a:bodyPr/>
        <a:lstStyle/>
        <a:p>
          <a:endParaRPr lang="en-US"/>
        </a:p>
      </dgm:t>
    </dgm:pt>
    <dgm:pt modelId="{FC91C154-C14C-49C9-86C5-7F403E4D5DE6}">
      <dgm:prSet custT="1"/>
      <dgm:spPr/>
      <dgm:t>
        <a:bodyPr/>
        <a:lstStyle/>
        <a:p>
          <a:r>
            <a:rPr lang="tr-TR" sz="3600" b="0" dirty="0">
              <a:solidFill>
                <a:srgbClr val="1F1F1F"/>
              </a:solidFill>
              <a:latin typeface="Google Sans"/>
            </a:rPr>
            <a:t>H</a:t>
          </a:r>
          <a:r>
            <a:rPr lang="tr-TR" sz="3600" b="0" dirty="0"/>
            <a:t>ijyenini Sağlama Ve Enfeksiyonlardan Koruma</a:t>
          </a:r>
          <a:endParaRPr lang="en-US" sz="3600" b="0" dirty="0"/>
        </a:p>
      </dgm:t>
    </dgm:pt>
    <dgm:pt modelId="{1F847E2D-7BEE-4192-A6DE-23489091CDB3}" type="parTrans" cxnId="{DC441E6E-C538-46C0-99AC-144F6835A122}">
      <dgm:prSet/>
      <dgm:spPr/>
      <dgm:t>
        <a:bodyPr/>
        <a:lstStyle/>
        <a:p>
          <a:endParaRPr lang="tr-TR"/>
        </a:p>
      </dgm:t>
    </dgm:pt>
    <dgm:pt modelId="{7E1BAC11-676E-4E0C-BB28-C183D95344CD}" type="sibTrans" cxnId="{DC441E6E-C538-46C0-99AC-144F6835A122}">
      <dgm:prSet/>
      <dgm:spPr/>
      <dgm:t>
        <a:bodyPr/>
        <a:lstStyle/>
        <a:p>
          <a:endParaRPr lang="tr-TR"/>
        </a:p>
      </dgm:t>
    </dgm:pt>
    <dgm:pt modelId="{3149FEB4-09D2-421A-869A-737D3A770A6E}" type="pres">
      <dgm:prSet presAssocID="{7554E228-6724-439B-A7FC-5F00275C1BC7}" presName="vert0" presStyleCnt="0">
        <dgm:presLayoutVars>
          <dgm:dir/>
          <dgm:animOne val="branch"/>
          <dgm:animLvl val="lvl"/>
        </dgm:presLayoutVars>
      </dgm:prSet>
      <dgm:spPr/>
    </dgm:pt>
    <dgm:pt modelId="{1F49F8F5-8661-4082-BB4A-428EC2EF1ED5}" type="pres">
      <dgm:prSet presAssocID="{F09894EC-6CBF-4496-B441-5EB7A8526894}" presName="thickLine" presStyleLbl="alignNode1" presStyleIdx="0" presStyleCnt="4"/>
      <dgm:spPr/>
    </dgm:pt>
    <dgm:pt modelId="{0D2D7653-E6E0-415E-BC26-E7F9E83D9B31}" type="pres">
      <dgm:prSet presAssocID="{F09894EC-6CBF-4496-B441-5EB7A8526894}" presName="horz1" presStyleCnt="0"/>
      <dgm:spPr/>
    </dgm:pt>
    <dgm:pt modelId="{2674454D-DAC4-4BE8-BD84-C061BCA6EDA4}" type="pres">
      <dgm:prSet presAssocID="{F09894EC-6CBF-4496-B441-5EB7A8526894}" presName="tx1" presStyleLbl="revTx" presStyleIdx="0" presStyleCnt="4"/>
      <dgm:spPr/>
    </dgm:pt>
    <dgm:pt modelId="{CA1E37C6-E412-417E-BC74-1D99CDC6E509}" type="pres">
      <dgm:prSet presAssocID="{F09894EC-6CBF-4496-B441-5EB7A8526894}" presName="vert1" presStyleCnt="0"/>
      <dgm:spPr/>
    </dgm:pt>
    <dgm:pt modelId="{D920D71C-BC8B-4062-A393-93ACA9E61ACB}" type="pres">
      <dgm:prSet presAssocID="{FC91C154-C14C-49C9-86C5-7F403E4D5DE6}" presName="thickLine" presStyleLbl="alignNode1" presStyleIdx="1" presStyleCnt="4"/>
      <dgm:spPr/>
    </dgm:pt>
    <dgm:pt modelId="{23B4E516-C69A-4B44-9839-6E6F3788352D}" type="pres">
      <dgm:prSet presAssocID="{FC91C154-C14C-49C9-86C5-7F403E4D5DE6}" presName="horz1" presStyleCnt="0"/>
      <dgm:spPr/>
    </dgm:pt>
    <dgm:pt modelId="{7C2E0153-7BFA-44B4-98C8-562A61A43641}" type="pres">
      <dgm:prSet presAssocID="{FC91C154-C14C-49C9-86C5-7F403E4D5DE6}" presName="tx1" presStyleLbl="revTx" presStyleIdx="1" presStyleCnt="4"/>
      <dgm:spPr/>
    </dgm:pt>
    <dgm:pt modelId="{206A912A-3A93-4D44-A5BD-63AF28434B55}" type="pres">
      <dgm:prSet presAssocID="{FC91C154-C14C-49C9-86C5-7F403E4D5DE6}" presName="vert1" presStyleCnt="0"/>
      <dgm:spPr/>
    </dgm:pt>
    <dgm:pt modelId="{83981C46-365D-40F2-8B56-1AE92E11105D}" type="pres">
      <dgm:prSet presAssocID="{22DF5159-4991-43E2-9109-489EFE23169F}" presName="thickLine" presStyleLbl="alignNode1" presStyleIdx="2" presStyleCnt="4"/>
      <dgm:spPr/>
    </dgm:pt>
    <dgm:pt modelId="{55F11249-E177-42C2-9404-FC1E1C88A2F6}" type="pres">
      <dgm:prSet presAssocID="{22DF5159-4991-43E2-9109-489EFE23169F}" presName="horz1" presStyleCnt="0"/>
      <dgm:spPr/>
    </dgm:pt>
    <dgm:pt modelId="{BBE7E1A5-E5AB-4D84-8BC8-26C7F9DCD78D}" type="pres">
      <dgm:prSet presAssocID="{22DF5159-4991-43E2-9109-489EFE23169F}" presName="tx1" presStyleLbl="revTx" presStyleIdx="2" presStyleCnt="4"/>
      <dgm:spPr/>
    </dgm:pt>
    <dgm:pt modelId="{71A1A13E-3C7F-4D6D-975E-87C8E412FDFD}" type="pres">
      <dgm:prSet presAssocID="{22DF5159-4991-43E2-9109-489EFE23169F}" presName="vert1" presStyleCnt="0"/>
      <dgm:spPr/>
    </dgm:pt>
    <dgm:pt modelId="{453B77E4-08C5-4E22-A788-323E59B61591}" type="pres">
      <dgm:prSet presAssocID="{BF05ABE9-C4AF-47DE-8F26-470BD4F13C89}" presName="thickLine" presStyleLbl="alignNode1" presStyleIdx="3" presStyleCnt="4"/>
      <dgm:spPr/>
    </dgm:pt>
    <dgm:pt modelId="{1030E1EC-6496-4D18-B18D-C288F49DE89B}" type="pres">
      <dgm:prSet presAssocID="{BF05ABE9-C4AF-47DE-8F26-470BD4F13C89}" presName="horz1" presStyleCnt="0"/>
      <dgm:spPr/>
    </dgm:pt>
    <dgm:pt modelId="{6CCDCF73-0CC2-4007-9786-C2E450B12886}" type="pres">
      <dgm:prSet presAssocID="{BF05ABE9-C4AF-47DE-8F26-470BD4F13C89}" presName="tx1" presStyleLbl="revTx" presStyleIdx="3" presStyleCnt="4"/>
      <dgm:spPr/>
    </dgm:pt>
    <dgm:pt modelId="{470A2198-7351-41F2-B3A1-50964E713727}" type="pres">
      <dgm:prSet presAssocID="{BF05ABE9-C4AF-47DE-8F26-470BD4F13C89}" presName="vert1" presStyleCnt="0"/>
      <dgm:spPr/>
    </dgm:pt>
  </dgm:ptLst>
  <dgm:cxnLst>
    <dgm:cxn modelId="{FCA1EA1C-A2D3-4A2C-AE6C-CE119FFF2AC8}" type="presOf" srcId="{F09894EC-6CBF-4496-B441-5EB7A8526894}" destId="{2674454D-DAC4-4BE8-BD84-C061BCA6EDA4}" srcOrd="0" destOrd="0" presId="urn:microsoft.com/office/officeart/2008/layout/LinedList"/>
    <dgm:cxn modelId="{D8B0015C-46B3-47C9-9E36-53124FEB5931}" type="presOf" srcId="{FC91C154-C14C-49C9-86C5-7F403E4D5DE6}" destId="{7C2E0153-7BFA-44B4-98C8-562A61A43641}" srcOrd="0" destOrd="0" presId="urn:microsoft.com/office/officeart/2008/layout/LinedList"/>
    <dgm:cxn modelId="{DDEECB41-F4E5-44B8-B697-BB62701FBC55}" type="presOf" srcId="{22DF5159-4991-43E2-9109-489EFE23169F}" destId="{BBE7E1A5-E5AB-4D84-8BC8-26C7F9DCD78D}" srcOrd="0" destOrd="0" presId="urn:microsoft.com/office/officeart/2008/layout/LinedList"/>
    <dgm:cxn modelId="{DC441E6E-C538-46C0-99AC-144F6835A122}" srcId="{7554E228-6724-439B-A7FC-5F00275C1BC7}" destId="{FC91C154-C14C-49C9-86C5-7F403E4D5DE6}" srcOrd="1" destOrd="0" parTransId="{1F847E2D-7BEE-4192-A6DE-23489091CDB3}" sibTransId="{7E1BAC11-676E-4E0C-BB28-C183D95344CD}"/>
    <dgm:cxn modelId="{DE849094-53BD-4399-BB02-1A3BD0C9101D}" srcId="{7554E228-6724-439B-A7FC-5F00275C1BC7}" destId="{BF05ABE9-C4AF-47DE-8F26-470BD4F13C89}" srcOrd="3" destOrd="0" parTransId="{A9A54D3E-2E89-4A54-ACC9-EAACCF77F33F}" sibTransId="{93D508D3-0FE3-4578-8034-D48C6121F125}"/>
    <dgm:cxn modelId="{C5A1A39D-A9B8-4A72-8524-853C6E58C47E}" srcId="{7554E228-6724-439B-A7FC-5F00275C1BC7}" destId="{22DF5159-4991-43E2-9109-489EFE23169F}" srcOrd="2" destOrd="0" parTransId="{8D893343-BB98-40BF-9E40-87748835A988}" sibTransId="{642D17BA-0D25-4CA5-8657-703ADA909B35}"/>
    <dgm:cxn modelId="{B5046AC1-E403-4214-99F7-4386C6D76477}" type="presOf" srcId="{7554E228-6724-439B-A7FC-5F00275C1BC7}" destId="{3149FEB4-09D2-421A-869A-737D3A770A6E}" srcOrd="0" destOrd="0" presId="urn:microsoft.com/office/officeart/2008/layout/LinedList"/>
    <dgm:cxn modelId="{EBDCB6DC-FFD8-4A75-8512-5DA35D9C9D77}" type="presOf" srcId="{BF05ABE9-C4AF-47DE-8F26-470BD4F13C89}" destId="{6CCDCF73-0CC2-4007-9786-C2E450B12886}" srcOrd="0" destOrd="0" presId="urn:microsoft.com/office/officeart/2008/layout/LinedList"/>
    <dgm:cxn modelId="{FB9FA8F7-5DA1-4EA3-BC00-1A62C4D8000E}" srcId="{7554E228-6724-439B-A7FC-5F00275C1BC7}" destId="{F09894EC-6CBF-4496-B441-5EB7A8526894}" srcOrd="0" destOrd="0" parTransId="{A01A6F7F-5388-400D-BF29-2CCC80CBCA0D}" sibTransId="{A4DF1CAC-4BB4-4B64-B44A-97EF02DDB934}"/>
    <dgm:cxn modelId="{4594B784-55E6-4CE1-BAA9-F04E8ABA3128}" type="presParOf" srcId="{3149FEB4-09D2-421A-869A-737D3A770A6E}" destId="{1F49F8F5-8661-4082-BB4A-428EC2EF1ED5}" srcOrd="0" destOrd="0" presId="urn:microsoft.com/office/officeart/2008/layout/LinedList"/>
    <dgm:cxn modelId="{AB99E7E1-B0B8-47FB-A077-300A3DAC3844}" type="presParOf" srcId="{3149FEB4-09D2-421A-869A-737D3A770A6E}" destId="{0D2D7653-E6E0-415E-BC26-E7F9E83D9B31}" srcOrd="1" destOrd="0" presId="urn:microsoft.com/office/officeart/2008/layout/LinedList"/>
    <dgm:cxn modelId="{5E6073AC-B408-4E79-85E1-3414DB9246BF}" type="presParOf" srcId="{0D2D7653-E6E0-415E-BC26-E7F9E83D9B31}" destId="{2674454D-DAC4-4BE8-BD84-C061BCA6EDA4}" srcOrd="0" destOrd="0" presId="urn:microsoft.com/office/officeart/2008/layout/LinedList"/>
    <dgm:cxn modelId="{AE52EB7F-2A67-412E-AAFB-0048B6EF4FDC}" type="presParOf" srcId="{0D2D7653-E6E0-415E-BC26-E7F9E83D9B31}" destId="{CA1E37C6-E412-417E-BC74-1D99CDC6E509}" srcOrd="1" destOrd="0" presId="urn:microsoft.com/office/officeart/2008/layout/LinedList"/>
    <dgm:cxn modelId="{10503018-7852-4F48-A2AB-BDF62EC5132E}" type="presParOf" srcId="{3149FEB4-09D2-421A-869A-737D3A770A6E}" destId="{D920D71C-BC8B-4062-A393-93ACA9E61ACB}" srcOrd="2" destOrd="0" presId="urn:microsoft.com/office/officeart/2008/layout/LinedList"/>
    <dgm:cxn modelId="{6F3929B7-E285-4BFF-AC40-D3CCC92AF454}" type="presParOf" srcId="{3149FEB4-09D2-421A-869A-737D3A770A6E}" destId="{23B4E516-C69A-4B44-9839-6E6F3788352D}" srcOrd="3" destOrd="0" presId="urn:microsoft.com/office/officeart/2008/layout/LinedList"/>
    <dgm:cxn modelId="{304DF8E3-4ECF-46CF-9F9A-D22AAC4CC2B0}" type="presParOf" srcId="{23B4E516-C69A-4B44-9839-6E6F3788352D}" destId="{7C2E0153-7BFA-44B4-98C8-562A61A43641}" srcOrd="0" destOrd="0" presId="urn:microsoft.com/office/officeart/2008/layout/LinedList"/>
    <dgm:cxn modelId="{5F2D9470-456C-49F2-8714-66898706A9DD}" type="presParOf" srcId="{23B4E516-C69A-4B44-9839-6E6F3788352D}" destId="{206A912A-3A93-4D44-A5BD-63AF28434B55}" srcOrd="1" destOrd="0" presId="urn:microsoft.com/office/officeart/2008/layout/LinedList"/>
    <dgm:cxn modelId="{7CE44E59-2E56-4BB6-A078-D6ADFA789495}" type="presParOf" srcId="{3149FEB4-09D2-421A-869A-737D3A770A6E}" destId="{83981C46-365D-40F2-8B56-1AE92E11105D}" srcOrd="4" destOrd="0" presId="urn:microsoft.com/office/officeart/2008/layout/LinedList"/>
    <dgm:cxn modelId="{90B43F44-9152-4DF0-A4EC-7317366A5C3A}" type="presParOf" srcId="{3149FEB4-09D2-421A-869A-737D3A770A6E}" destId="{55F11249-E177-42C2-9404-FC1E1C88A2F6}" srcOrd="5" destOrd="0" presId="urn:microsoft.com/office/officeart/2008/layout/LinedList"/>
    <dgm:cxn modelId="{7983255C-BB22-417F-8154-10F67B5E1E08}" type="presParOf" srcId="{55F11249-E177-42C2-9404-FC1E1C88A2F6}" destId="{BBE7E1A5-E5AB-4D84-8BC8-26C7F9DCD78D}" srcOrd="0" destOrd="0" presId="urn:microsoft.com/office/officeart/2008/layout/LinedList"/>
    <dgm:cxn modelId="{BE2747F5-5B49-4694-9361-2230EFE74E22}" type="presParOf" srcId="{55F11249-E177-42C2-9404-FC1E1C88A2F6}" destId="{71A1A13E-3C7F-4D6D-975E-87C8E412FDFD}" srcOrd="1" destOrd="0" presId="urn:microsoft.com/office/officeart/2008/layout/LinedList"/>
    <dgm:cxn modelId="{4FBBDEAE-6736-442B-8C1D-B0127CCF5146}" type="presParOf" srcId="{3149FEB4-09D2-421A-869A-737D3A770A6E}" destId="{453B77E4-08C5-4E22-A788-323E59B61591}" srcOrd="6" destOrd="0" presId="urn:microsoft.com/office/officeart/2008/layout/LinedList"/>
    <dgm:cxn modelId="{7F7A7354-8B4C-41D0-8AA1-92A5D9227FB1}" type="presParOf" srcId="{3149FEB4-09D2-421A-869A-737D3A770A6E}" destId="{1030E1EC-6496-4D18-B18D-C288F49DE89B}" srcOrd="7" destOrd="0" presId="urn:microsoft.com/office/officeart/2008/layout/LinedList"/>
    <dgm:cxn modelId="{9822312B-8CD6-472A-88BF-5105D5D16819}" type="presParOf" srcId="{1030E1EC-6496-4D18-B18D-C288F49DE89B}" destId="{6CCDCF73-0CC2-4007-9786-C2E450B12886}" srcOrd="0" destOrd="0" presId="urn:microsoft.com/office/officeart/2008/layout/LinedList"/>
    <dgm:cxn modelId="{B869FCFC-E026-4D7F-ADF0-E2BB5170DE6C}" type="presParOf" srcId="{1030E1EC-6496-4D18-B18D-C288F49DE89B}" destId="{470A2198-7351-41F2-B3A1-50964E7137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9F8F5-8661-4082-BB4A-428EC2EF1ED5}">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4454D-DAC4-4BE8-BD84-C061BCA6EDA4}">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tr-TR" sz="3600" kern="1200" dirty="0">
              <a:solidFill>
                <a:srgbClr val="1F1F1F"/>
              </a:solidFill>
              <a:latin typeface="Google Sans"/>
            </a:rPr>
            <a:t>Yenidoğanın Hastanede Güvenliğini Sağlayıcı Genel Önlemler</a:t>
          </a:r>
          <a:endParaRPr lang="en-US" sz="3600" b="0" kern="1200" dirty="0"/>
        </a:p>
      </dsp:txBody>
      <dsp:txXfrm>
        <a:off x="0" y="0"/>
        <a:ext cx="10515600" cy="1088136"/>
      </dsp:txXfrm>
    </dsp:sp>
    <dsp:sp modelId="{D920D71C-BC8B-4062-A393-93ACA9E61ACB}">
      <dsp:nvSpPr>
        <dsp:cNvPr id="0" name=""/>
        <dsp:cNvSpPr/>
      </dsp:nvSpPr>
      <dsp:spPr>
        <a:xfrm>
          <a:off x="0" y="1088136"/>
          <a:ext cx="1051560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E0153-7BFA-44B4-98C8-562A61A43641}">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tr-TR" sz="3600" b="0" kern="1200" dirty="0">
              <a:solidFill>
                <a:srgbClr val="1F1F1F"/>
              </a:solidFill>
              <a:latin typeface="Google Sans"/>
            </a:rPr>
            <a:t>H</a:t>
          </a:r>
          <a:r>
            <a:rPr lang="tr-TR" sz="3600" b="0" kern="1200" dirty="0"/>
            <a:t>ijyenini Sağlama Ve Enfeksiyonlardan Koruma</a:t>
          </a:r>
          <a:endParaRPr lang="en-US" sz="3600" b="0" kern="1200" dirty="0"/>
        </a:p>
      </dsp:txBody>
      <dsp:txXfrm>
        <a:off x="0" y="1088136"/>
        <a:ext cx="10515600" cy="1088136"/>
      </dsp:txXfrm>
    </dsp:sp>
    <dsp:sp modelId="{83981C46-365D-40F2-8B56-1AE92E11105D}">
      <dsp:nvSpPr>
        <dsp:cNvPr id="0" name=""/>
        <dsp:cNvSpPr/>
      </dsp:nvSpPr>
      <dsp:spPr>
        <a:xfrm>
          <a:off x="0" y="2176272"/>
          <a:ext cx="1051560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7E1A5-E5AB-4D84-8BC8-26C7F9DCD78D}">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tr-TR" sz="3600" b="0" kern="1200" dirty="0"/>
            <a:t>Travmalardan Koruma</a:t>
          </a:r>
          <a:endParaRPr lang="en-US" sz="3600" b="0" kern="1200" dirty="0"/>
        </a:p>
      </dsp:txBody>
      <dsp:txXfrm>
        <a:off x="0" y="2176272"/>
        <a:ext cx="10515600" cy="1088136"/>
      </dsp:txXfrm>
    </dsp:sp>
    <dsp:sp modelId="{453B77E4-08C5-4E22-A788-323E59B61591}">
      <dsp:nvSpPr>
        <dsp:cNvPr id="0" name=""/>
        <dsp:cNvSpPr/>
      </dsp:nvSpPr>
      <dsp:spPr>
        <a:xfrm>
          <a:off x="0" y="3264408"/>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DCF73-0CC2-4007-9786-C2E450B12886}">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tr-TR" sz="3600" b="0" kern="1200" dirty="0"/>
            <a:t>Yanıklardan Koruma</a:t>
          </a:r>
          <a:endParaRPr lang="en-US" sz="3600" b="0" kern="1200" dirty="0"/>
        </a:p>
      </dsp:txBody>
      <dsp:txXfrm>
        <a:off x="0" y="3264408"/>
        <a:ext cx="10515600" cy="108813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26C05C-51A5-D53C-85E7-8E191F040C7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FB6A6DC-AB8D-1289-7D1D-C6BDF73611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ECCAFEF-775B-9835-85C8-1B911CDB9934}"/>
              </a:ext>
            </a:extLst>
          </p:cNvPr>
          <p:cNvSpPr>
            <a:spLocks noGrp="1"/>
          </p:cNvSpPr>
          <p:nvPr>
            <p:ph type="dt" sz="half" idx="10"/>
          </p:nvPr>
        </p:nvSpPr>
        <p:spPr/>
        <p:txBody>
          <a:bodyPr/>
          <a:lstStyle/>
          <a:p>
            <a:fld id="{414BF8C2-FCFE-4B6D-9981-2E0DDF2E0469}" type="datetimeFigureOut">
              <a:rPr lang="tr-TR" smtClean="0"/>
              <a:t>15.11.2023</a:t>
            </a:fld>
            <a:endParaRPr lang="tr-TR"/>
          </a:p>
        </p:txBody>
      </p:sp>
      <p:sp>
        <p:nvSpPr>
          <p:cNvPr id="5" name="Alt Bilgi Yer Tutucusu 4">
            <a:extLst>
              <a:ext uri="{FF2B5EF4-FFF2-40B4-BE49-F238E27FC236}">
                <a16:creationId xmlns:a16="http://schemas.microsoft.com/office/drawing/2014/main" id="{D330C64A-CF1E-9031-401A-97858AAEED8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F5AE670-465B-9043-695F-E37385A7BC5B}"/>
              </a:ext>
            </a:extLst>
          </p:cNvPr>
          <p:cNvSpPr>
            <a:spLocks noGrp="1"/>
          </p:cNvSpPr>
          <p:nvPr>
            <p:ph type="sldNum" sz="quarter" idx="12"/>
          </p:nvPr>
        </p:nvSpPr>
        <p:spPr/>
        <p:txBody>
          <a:bodyPr/>
          <a:lstStyle/>
          <a:p>
            <a:fld id="{4C7AB335-C5C8-4843-9B93-AB74482AD519}" type="slidenum">
              <a:rPr lang="tr-TR" smtClean="0"/>
              <a:t>‹#›</a:t>
            </a:fld>
            <a:endParaRPr lang="tr-TR"/>
          </a:p>
        </p:txBody>
      </p:sp>
    </p:spTree>
    <p:extLst>
      <p:ext uri="{BB962C8B-B14F-4D97-AF65-F5344CB8AC3E}">
        <p14:creationId xmlns:p14="http://schemas.microsoft.com/office/powerpoint/2010/main" val="21647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241B86-20D8-CC91-8338-C8FBCA15707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D4D4ACA-2E59-B961-6677-CC4A866EF58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4321FAE-3EBE-B810-63D9-CCAA2857CF66}"/>
              </a:ext>
            </a:extLst>
          </p:cNvPr>
          <p:cNvSpPr>
            <a:spLocks noGrp="1"/>
          </p:cNvSpPr>
          <p:nvPr>
            <p:ph type="dt" sz="half" idx="10"/>
          </p:nvPr>
        </p:nvSpPr>
        <p:spPr/>
        <p:txBody>
          <a:bodyPr/>
          <a:lstStyle/>
          <a:p>
            <a:fld id="{414BF8C2-FCFE-4B6D-9981-2E0DDF2E0469}" type="datetimeFigureOut">
              <a:rPr lang="tr-TR" smtClean="0"/>
              <a:t>15.11.2023</a:t>
            </a:fld>
            <a:endParaRPr lang="tr-TR"/>
          </a:p>
        </p:txBody>
      </p:sp>
      <p:sp>
        <p:nvSpPr>
          <p:cNvPr id="5" name="Alt Bilgi Yer Tutucusu 4">
            <a:extLst>
              <a:ext uri="{FF2B5EF4-FFF2-40B4-BE49-F238E27FC236}">
                <a16:creationId xmlns:a16="http://schemas.microsoft.com/office/drawing/2014/main" id="{B52BF17A-EDB7-1E68-119B-37F3F4A55B4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3DC8B21-FD37-C4D2-C67E-EA49B11B1C47}"/>
              </a:ext>
            </a:extLst>
          </p:cNvPr>
          <p:cNvSpPr>
            <a:spLocks noGrp="1"/>
          </p:cNvSpPr>
          <p:nvPr>
            <p:ph type="sldNum" sz="quarter" idx="12"/>
          </p:nvPr>
        </p:nvSpPr>
        <p:spPr/>
        <p:txBody>
          <a:bodyPr/>
          <a:lstStyle/>
          <a:p>
            <a:fld id="{4C7AB335-C5C8-4843-9B93-AB74482AD519}" type="slidenum">
              <a:rPr lang="tr-TR" smtClean="0"/>
              <a:t>‹#›</a:t>
            </a:fld>
            <a:endParaRPr lang="tr-TR"/>
          </a:p>
        </p:txBody>
      </p:sp>
    </p:spTree>
    <p:extLst>
      <p:ext uri="{BB962C8B-B14F-4D97-AF65-F5344CB8AC3E}">
        <p14:creationId xmlns:p14="http://schemas.microsoft.com/office/powerpoint/2010/main" val="153042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17FC46C-EFDF-244C-D23A-56A54979BE2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81D74D1-5951-C572-6280-D364720E9AA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82E1C44-DC30-209A-72A1-1EA412F36A52}"/>
              </a:ext>
            </a:extLst>
          </p:cNvPr>
          <p:cNvSpPr>
            <a:spLocks noGrp="1"/>
          </p:cNvSpPr>
          <p:nvPr>
            <p:ph type="dt" sz="half" idx="10"/>
          </p:nvPr>
        </p:nvSpPr>
        <p:spPr/>
        <p:txBody>
          <a:bodyPr/>
          <a:lstStyle/>
          <a:p>
            <a:fld id="{414BF8C2-FCFE-4B6D-9981-2E0DDF2E0469}" type="datetimeFigureOut">
              <a:rPr lang="tr-TR" smtClean="0"/>
              <a:t>15.11.2023</a:t>
            </a:fld>
            <a:endParaRPr lang="tr-TR"/>
          </a:p>
        </p:txBody>
      </p:sp>
      <p:sp>
        <p:nvSpPr>
          <p:cNvPr id="5" name="Alt Bilgi Yer Tutucusu 4">
            <a:extLst>
              <a:ext uri="{FF2B5EF4-FFF2-40B4-BE49-F238E27FC236}">
                <a16:creationId xmlns:a16="http://schemas.microsoft.com/office/drawing/2014/main" id="{3A701D5B-A2AE-2C0B-D925-DC4E7696F4A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E2CBC3B-1F7B-B614-CCB4-BE3309819A94}"/>
              </a:ext>
            </a:extLst>
          </p:cNvPr>
          <p:cNvSpPr>
            <a:spLocks noGrp="1"/>
          </p:cNvSpPr>
          <p:nvPr>
            <p:ph type="sldNum" sz="quarter" idx="12"/>
          </p:nvPr>
        </p:nvSpPr>
        <p:spPr/>
        <p:txBody>
          <a:bodyPr/>
          <a:lstStyle/>
          <a:p>
            <a:fld id="{4C7AB335-C5C8-4843-9B93-AB74482AD519}" type="slidenum">
              <a:rPr lang="tr-TR" smtClean="0"/>
              <a:t>‹#›</a:t>
            </a:fld>
            <a:endParaRPr lang="tr-TR"/>
          </a:p>
        </p:txBody>
      </p:sp>
    </p:spTree>
    <p:extLst>
      <p:ext uri="{BB962C8B-B14F-4D97-AF65-F5344CB8AC3E}">
        <p14:creationId xmlns:p14="http://schemas.microsoft.com/office/powerpoint/2010/main" val="350888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C04A87-D659-384B-72E9-0379D60DC0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FB95240-629C-4584-B827-68BDE403A7F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D4CABFF-1E6D-2291-7659-EA22A5E34C48}"/>
              </a:ext>
            </a:extLst>
          </p:cNvPr>
          <p:cNvSpPr>
            <a:spLocks noGrp="1"/>
          </p:cNvSpPr>
          <p:nvPr>
            <p:ph type="dt" sz="half" idx="10"/>
          </p:nvPr>
        </p:nvSpPr>
        <p:spPr/>
        <p:txBody>
          <a:bodyPr/>
          <a:lstStyle/>
          <a:p>
            <a:fld id="{414BF8C2-FCFE-4B6D-9981-2E0DDF2E0469}" type="datetimeFigureOut">
              <a:rPr lang="tr-TR" smtClean="0"/>
              <a:t>15.11.2023</a:t>
            </a:fld>
            <a:endParaRPr lang="tr-TR"/>
          </a:p>
        </p:txBody>
      </p:sp>
      <p:sp>
        <p:nvSpPr>
          <p:cNvPr id="5" name="Alt Bilgi Yer Tutucusu 4">
            <a:extLst>
              <a:ext uri="{FF2B5EF4-FFF2-40B4-BE49-F238E27FC236}">
                <a16:creationId xmlns:a16="http://schemas.microsoft.com/office/drawing/2014/main" id="{3A7FEC4B-96AE-A60A-B2EA-83F95871CF1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03C25D2-E54B-D8CE-8C1F-78825E3BEA8C}"/>
              </a:ext>
            </a:extLst>
          </p:cNvPr>
          <p:cNvSpPr>
            <a:spLocks noGrp="1"/>
          </p:cNvSpPr>
          <p:nvPr>
            <p:ph type="sldNum" sz="quarter" idx="12"/>
          </p:nvPr>
        </p:nvSpPr>
        <p:spPr/>
        <p:txBody>
          <a:bodyPr/>
          <a:lstStyle/>
          <a:p>
            <a:fld id="{4C7AB335-C5C8-4843-9B93-AB74482AD519}" type="slidenum">
              <a:rPr lang="tr-TR" smtClean="0"/>
              <a:t>‹#›</a:t>
            </a:fld>
            <a:endParaRPr lang="tr-TR"/>
          </a:p>
        </p:txBody>
      </p:sp>
    </p:spTree>
    <p:extLst>
      <p:ext uri="{BB962C8B-B14F-4D97-AF65-F5344CB8AC3E}">
        <p14:creationId xmlns:p14="http://schemas.microsoft.com/office/powerpoint/2010/main" val="122128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CB5AA9-3E27-69E3-0EB5-5EF016F4CA0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0E60250-3D60-F7C3-6274-7F7729C9E8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1961BEB-743E-D671-456E-B2293A852E2D}"/>
              </a:ext>
            </a:extLst>
          </p:cNvPr>
          <p:cNvSpPr>
            <a:spLocks noGrp="1"/>
          </p:cNvSpPr>
          <p:nvPr>
            <p:ph type="dt" sz="half" idx="10"/>
          </p:nvPr>
        </p:nvSpPr>
        <p:spPr/>
        <p:txBody>
          <a:bodyPr/>
          <a:lstStyle/>
          <a:p>
            <a:fld id="{414BF8C2-FCFE-4B6D-9981-2E0DDF2E0469}" type="datetimeFigureOut">
              <a:rPr lang="tr-TR" smtClean="0"/>
              <a:t>15.11.2023</a:t>
            </a:fld>
            <a:endParaRPr lang="tr-TR"/>
          </a:p>
        </p:txBody>
      </p:sp>
      <p:sp>
        <p:nvSpPr>
          <p:cNvPr id="5" name="Alt Bilgi Yer Tutucusu 4">
            <a:extLst>
              <a:ext uri="{FF2B5EF4-FFF2-40B4-BE49-F238E27FC236}">
                <a16:creationId xmlns:a16="http://schemas.microsoft.com/office/drawing/2014/main" id="{15F29F82-66F0-E060-6302-138E979C0BB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1FBAAC0-A880-48FA-91BA-EA2CD0B503C8}"/>
              </a:ext>
            </a:extLst>
          </p:cNvPr>
          <p:cNvSpPr>
            <a:spLocks noGrp="1"/>
          </p:cNvSpPr>
          <p:nvPr>
            <p:ph type="sldNum" sz="quarter" idx="12"/>
          </p:nvPr>
        </p:nvSpPr>
        <p:spPr/>
        <p:txBody>
          <a:bodyPr/>
          <a:lstStyle/>
          <a:p>
            <a:fld id="{4C7AB335-C5C8-4843-9B93-AB74482AD519}" type="slidenum">
              <a:rPr lang="tr-TR" smtClean="0"/>
              <a:t>‹#›</a:t>
            </a:fld>
            <a:endParaRPr lang="tr-TR"/>
          </a:p>
        </p:txBody>
      </p:sp>
    </p:spTree>
    <p:extLst>
      <p:ext uri="{BB962C8B-B14F-4D97-AF65-F5344CB8AC3E}">
        <p14:creationId xmlns:p14="http://schemas.microsoft.com/office/powerpoint/2010/main" val="98506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3D0CD8-C15C-37D0-7F9E-2BC18E120EA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184A235-72E8-154F-80D3-EF71834D51A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2BC7C7D-269F-B1C9-BE20-11D3913B8D8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5C455C1-F10D-EE99-12E3-D37242928771}"/>
              </a:ext>
            </a:extLst>
          </p:cNvPr>
          <p:cNvSpPr>
            <a:spLocks noGrp="1"/>
          </p:cNvSpPr>
          <p:nvPr>
            <p:ph type="dt" sz="half" idx="10"/>
          </p:nvPr>
        </p:nvSpPr>
        <p:spPr/>
        <p:txBody>
          <a:bodyPr/>
          <a:lstStyle/>
          <a:p>
            <a:fld id="{414BF8C2-FCFE-4B6D-9981-2E0DDF2E0469}" type="datetimeFigureOut">
              <a:rPr lang="tr-TR" smtClean="0"/>
              <a:t>15.11.2023</a:t>
            </a:fld>
            <a:endParaRPr lang="tr-TR"/>
          </a:p>
        </p:txBody>
      </p:sp>
      <p:sp>
        <p:nvSpPr>
          <p:cNvPr id="6" name="Alt Bilgi Yer Tutucusu 5">
            <a:extLst>
              <a:ext uri="{FF2B5EF4-FFF2-40B4-BE49-F238E27FC236}">
                <a16:creationId xmlns:a16="http://schemas.microsoft.com/office/drawing/2014/main" id="{D0253609-EA7D-A46B-A2AF-0CC94063250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CFF0302-03C2-851D-8703-E223430088F0}"/>
              </a:ext>
            </a:extLst>
          </p:cNvPr>
          <p:cNvSpPr>
            <a:spLocks noGrp="1"/>
          </p:cNvSpPr>
          <p:nvPr>
            <p:ph type="sldNum" sz="quarter" idx="12"/>
          </p:nvPr>
        </p:nvSpPr>
        <p:spPr/>
        <p:txBody>
          <a:bodyPr/>
          <a:lstStyle/>
          <a:p>
            <a:fld id="{4C7AB335-C5C8-4843-9B93-AB74482AD519}" type="slidenum">
              <a:rPr lang="tr-TR" smtClean="0"/>
              <a:t>‹#›</a:t>
            </a:fld>
            <a:endParaRPr lang="tr-TR"/>
          </a:p>
        </p:txBody>
      </p:sp>
    </p:spTree>
    <p:extLst>
      <p:ext uri="{BB962C8B-B14F-4D97-AF65-F5344CB8AC3E}">
        <p14:creationId xmlns:p14="http://schemas.microsoft.com/office/powerpoint/2010/main" val="277341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B62C46-1D85-DDA8-3A2F-6A53DF9E2EB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2AB90E2-02CB-A9CA-9C10-D25E8831F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E27E1A9-F000-233C-4645-E33585639F5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456C607-377C-1ADE-C6A5-83E7247A3A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F433378-2C1E-7151-65CB-6C6D558D2E4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9242AFB-165A-166B-029A-DF9C826F1360}"/>
              </a:ext>
            </a:extLst>
          </p:cNvPr>
          <p:cNvSpPr>
            <a:spLocks noGrp="1"/>
          </p:cNvSpPr>
          <p:nvPr>
            <p:ph type="dt" sz="half" idx="10"/>
          </p:nvPr>
        </p:nvSpPr>
        <p:spPr/>
        <p:txBody>
          <a:bodyPr/>
          <a:lstStyle/>
          <a:p>
            <a:fld id="{414BF8C2-FCFE-4B6D-9981-2E0DDF2E0469}" type="datetimeFigureOut">
              <a:rPr lang="tr-TR" smtClean="0"/>
              <a:t>15.11.2023</a:t>
            </a:fld>
            <a:endParaRPr lang="tr-TR"/>
          </a:p>
        </p:txBody>
      </p:sp>
      <p:sp>
        <p:nvSpPr>
          <p:cNvPr id="8" name="Alt Bilgi Yer Tutucusu 7">
            <a:extLst>
              <a:ext uri="{FF2B5EF4-FFF2-40B4-BE49-F238E27FC236}">
                <a16:creationId xmlns:a16="http://schemas.microsoft.com/office/drawing/2014/main" id="{75551169-B121-695E-4835-B832768B540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9A7AA74-1755-4DCC-9A2B-3C288AD39C6D}"/>
              </a:ext>
            </a:extLst>
          </p:cNvPr>
          <p:cNvSpPr>
            <a:spLocks noGrp="1"/>
          </p:cNvSpPr>
          <p:nvPr>
            <p:ph type="sldNum" sz="quarter" idx="12"/>
          </p:nvPr>
        </p:nvSpPr>
        <p:spPr/>
        <p:txBody>
          <a:bodyPr/>
          <a:lstStyle/>
          <a:p>
            <a:fld id="{4C7AB335-C5C8-4843-9B93-AB74482AD519}" type="slidenum">
              <a:rPr lang="tr-TR" smtClean="0"/>
              <a:t>‹#›</a:t>
            </a:fld>
            <a:endParaRPr lang="tr-TR"/>
          </a:p>
        </p:txBody>
      </p:sp>
    </p:spTree>
    <p:extLst>
      <p:ext uri="{BB962C8B-B14F-4D97-AF65-F5344CB8AC3E}">
        <p14:creationId xmlns:p14="http://schemas.microsoft.com/office/powerpoint/2010/main" val="59233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51D97E-3C6F-8267-E74F-D84C84BF5B9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859B040-965A-DD5D-4FCE-2AD2A3327200}"/>
              </a:ext>
            </a:extLst>
          </p:cNvPr>
          <p:cNvSpPr>
            <a:spLocks noGrp="1"/>
          </p:cNvSpPr>
          <p:nvPr>
            <p:ph type="dt" sz="half" idx="10"/>
          </p:nvPr>
        </p:nvSpPr>
        <p:spPr/>
        <p:txBody>
          <a:bodyPr/>
          <a:lstStyle/>
          <a:p>
            <a:fld id="{414BF8C2-FCFE-4B6D-9981-2E0DDF2E0469}" type="datetimeFigureOut">
              <a:rPr lang="tr-TR" smtClean="0"/>
              <a:t>15.11.2023</a:t>
            </a:fld>
            <a:endParaRPr lang="tr-TR"/>
          </a:p>
        </p:txBody>
      </p:sp>
      <p:sp>
        <p:nvSpPr>
          <p:cNvPr id="4" name="Alt Bilgi Yer Tutucusu 3">
            <a:extLst>
              <a:ext uri="{FF2B5EF4-FFF2-40B4-BE49-F238E27FC236}">
                <a16:creationId xmlns:a16="http://schemas.microsoft.com/office/drawing/2014/main" id="{D626CA86-BCDF-5F26-6FE3-A6C2D479499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6D041EA-39F9-E07B-D3E5-B3632C296137}"/>
              </a:ext>
            </a:extLst>
          </p:cNvPr>
          <p:cNvSpPr>
            <a:spLocks noGrp="1"/>
          </p:cNvSpPr>
          <p:nvPr>
            <p:ph type="sldNum" sz="quarter" idx="12"/>
          </p:nvPr>
        </p:nvSpPr>
        <p:spPr/>
        <p:txBody>
          <a:bodyPr/>
          <a:lstStyle/>
          <a:p>
            <a:fld id="{4C7AB335-C5C8-4843-9B93-AB74482AD519}" type="slidenum">
              <a:rPr lang="tr-TR" smtClean="0"/>
              <a:t>‹#›</a:t>
            </a:fld>
            <a:endParaRPr lang="tr-TR"/>
          </a:p>
        </p:txBody>
      </p:sp>
    </p:spTree>
    <p:extLst>
      <p:ext uri="{BB962C8B-B14F-4D97-AF65-F5344CB8AC3E}">
        <p14:creationId xmlns:p14="http://schemas.microsoft.com/office/powerpoint/2010/main" val="34323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90CA206-A7E7-EA81-4EC5-10F09AC3BE16}"/>
              </a:ext>
            </a:extLst>
          </p:cNvPr>
          <p:cNvSpPr>
            <a:spLocks noGrp="1"/>
          </p:cNvSpPr>
          <p:nvPr>
            <p:ph type="dt" sz="half" idx="10"/>
          </p:nvPr>
        </p:nvSpPr>
        <p:spPr/>
        <p:txBody>
          <a:bodyPr/>
          <a:lstStyle/>
          <a:p>
            <a:fld id="{414BF8C2-FCFE-4B6D-9981-2E0DDF2E0469}" type="datetimeFigureOut">
              <a:rPr lang="tr-TR" smtClean="0"/>
              <a:t>15.11.2023</a:t>
            </a:fld>
            <a:endParaRPr lang="tr-TR"/>
          </a:p>
        </p:txBody>
      </p:sp>
      <p:sp>
        <p:nvSpPr>
          <p:cNvPr id="3" name="Alt Bilgi Yer Tutucusu 2">
            <a:extLst>
              <a:ext uri="{FF2B5EF4-FFF2-40B4-BE49-F238E27FC236}">
                <a16:creationId xmlns:a16="http://schemas.microsoft.com/office/drawing/2014/main" id="{0965FFC3-D4EB-1114-72CF-7A539954B71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4F264DB-0CEC-5CF5-3892-81A1B8B114C7}"/>
              </a:ext>
            </a:extLst>
          </p:cNvPr>
          <p:cNvSpPr>
            <a:spLocks noGrp="1"/>
          </p:cNvSpPr>
          <p:nvPr>
            <p:ph type="sldNum" sz="quarter" idx="12"/>
          </p:nvPr>
        </p:nvSpPr>
        <p:spPr/>
        <p:txBody>
          <a:bodyPr/>
          <a:lstStyle/>
          <a:p>
            <a:fld id="{4C7AB335-C5C8-4843-9B93-AB74482AD519}" type="slidenum">
              <a:rPr lang="tr-TR" smtClean="0"/>
              <a:t>‹#›</a:t>
            </a:fld>
            <a:endParaRPr lang="tr-TR"/>
          </a:p>
        </p:txBody>
      </p:sp>
    </p:spTree>
    <p:extLst>
      <p:ext uri="{BB962C8B-B14F-4D97-AF65-F5344CB8AC3E}">
        <p14:creationId xmlns:p14="http://schemas.microsoft.com/office/powerpoint/2010/main" val="165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8DEAB5-EBF2-3099-5738-D32E1A5E2B7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0F6C291-DCCF-ECFA-AA87-0D75E5ED3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D3A5F99-20A9-8DB1-7353-86BC06441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6588E6B-20B4-EFFF-94A1-3B5147A4D726}"/>
              </a:ext>
            </a:extLst>
          </p:cNvPr>
          <p:cNvSpPr>
            <a:spLocks noGrp="1"/>
          </p:cNvSpPr>
          <p:nvPr>
            <p:ph type="dt" sz="half" idx="10"/>
          </p:nvPr>
        </p:nvSpPr>
        <p:spPr/>
        <p:txBody>
          <a:bodyPr/>
          <a:lstStyle/>
          <a:p>
            <a:fld id="{414BF8C2-FCFE-4B6D-9981-2E0DDF2E0469}" type="datetimeFigureOut">
              <a:rPr lang="tr-TR" smtClean="0"/>
              <a:t>15.11.2023</a:t>
            </a:fld>
            <a:endParaRPr lang="tr-TR"/>
          </a:p>
        </p:txBody>
      </p:sp>
      <p:sp>
        <p:nvSpPr>
          <p:cNvPr id="6" name="Alt Bilgi Yer Tutucusu 5">
            <a:extLst>
              <a:ext uri="{FF2B5EF4-FFF2-40B4-BE49-F238E27FC236}">
                <a16:creationId xmlns:a16="http://schemas.microsoft.com/office/drawing/2014/main" id="{A843828E-C3D3-F2EE-9AE3-0B4EA7B0CCA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E12178E-4803-E491-5333-D80EC7EF461A}"/>
              </a:ext>
            </a:extLst>
          </p:cNvPr>
          <p:cNvSpPr>
            <a:spLocks noGrp="1"/>
          </p:cNvSpPr>
          <p:nvPr>
            <p:ph type="sldNum" sz="quarter" idx="12"/>
          </p:nvPr>
        </p:nvSpPr>
        <p:spPr/>
        <p:txBody>
          <a:bodyPr/>
          <a:lstStyle/>
          <a:p>
            <a:fld id="{4C7AB335-C5C8-4843-9B93-AB74482AD519}" type="slidenum">
              <a:rPr lang="tr-TR" smtClean="0"/>
              <a:t>‹#›</a:t>
            </a:fld>
            <a:endParaRPr lang="tr-TR"/>
          </a:p>
        </p:txBody>
      </p:sp>
    </p:spTree>
    <p:extLst>
      <p:ext uri="{BB962C8B-B14F-4D97-AF65-F5344CB8AC3E}">
        <p14:creationId xmlns:p14="http://schemas.microsoft.com/office/powerpoint/2010/main" val="279022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589DFA-2AB0-4915-759D-2E389C1561D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8BAE562-E4ED-4639-0F13-D7D9FE0F1A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2A54755-436F-780C-65FF-2E11489CA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68622A7-0CFB-50AF-A81C-5C98ACCC0B54}"/>
              </a:ext>
            </a:extLst>
          </p:cNvPr>
          <p:cNvSpPr>
            <a:spLocks noGrp="1"/>
          </p:cNvSpPr>
          <p:nvPr>
            <p:ph type="dt" sz="half" idx="10"/>
          </p:nvPr>
        </p:nvSpPr>
        <p:spPr/>
        <p:txBody>
          <a:bodyPr/>
          <a:lstStyle/>
          <a:p>
            <a:fld id="{414BF8C2-FCFE-4B6D-9981-2E0DDF2E0469}" type="datetimeFigureOut">
              <a:rPr lang="tr-TR" smtClean="0"/>
              <a:t>15.11.2023</a:t>
            </a:fld>
            <a:endParaRPr lang="tr-TR"/>
          </a:p>
        </p:txBody>
      </p:sp>
      <p:sp>
        <p:nvSpPr>
          <p:cNvPr id="6" name="Alt Bilgi Yer Tutucusu 5">
            <a:extLst>
              <a:ext uri="{FF2B5EF4-FFF2-40B4-BE49-F238E27FC236}">
                <a16:creationId xmlns:a16="http://schemas.microsoft.com/office/drawing/2014/main" id="{98896D75-EEE2-2730-4C41-ACD7F87F7E9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B924095-E57D-5601-6B65-0D8236AC0268}"/>
              </a:ext>
            </a:extLst>
          </p:cNvPr>
          <p:cNvSpPr>
            <a:spLocks noGrp="1"/>
          </p:cNvSpPr>
          <p:nvPr>
            <p:ph type="sldNum" sz="quarter" idx="12"/>
          </p:nvPr>
        </p:nvSpPr>
        <p:spPr/>
        <p:txBody>
          <a:bodyPr/>
          <a:lstStyle/>
          <a:p>
            <a:fld id="{4C7AB335-C5C8-4843-9B93-AB74482AD519}" type="slidenum">
              <a:rPr lang="tr-TR" smtClean="0"/>
              <a:t>‹#›</a:t>
            </a:fld>
            <a:endParaRPr lang="tr-TR"/>
          </a:p>
        </p:txBody>
      </p:sp>
    </p:spTree>
    <p:extLst>
      <p:ext uri="{BB962C8B-B14F-4D97-AF65-F5344CB8AC3E}">
        <p14:creationId xmlns:p14="http://schemas.microsoft.com/office/powerpoint/2010/main" val="133252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02E3D42-E21F-3A0D-E2EC-28E029F88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5D96756-C013-2C97-4C93-4427DB551B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07A2D3A-A4ED-B80E-9342-8E73352C9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BF8C2-FCFE-4B6D-9981-2E0DDF2E0469}" type="datetimeFigureOut">
              <a:rPr lang="tr-TR" smtClean="0"/>
              <a:t>15.11.2023</a:t>
            </a:fld>
            <a:endParaRPr lang="tr-TR"/>
          </a:p>
        </p:txBody>
      </p:sp>
      <p:sp>
        <p:nvSpPr>
          <p:cNvPr id="5" name="Alt Bilgi Yer Tutucusu 4">
            <a:extLst>
              <a:ext uri="{FF2B5EF4-FFF2-40B4-BE49-F238E27FC236}">
                <a16:creationId xmlns:a16="http://schemas.microsoft.com/office/drawing/2014/main" id="{174B0AD8-E3FE-5E9D-B511-F1ECF97C0F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EF71384-92B0-32AD-3964-B17A57B4D6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AB335-C5C8-4843-9B93-AB74482AD519}" type="slidenum">
              <a:rPr lang="tr-TR" smtClean="0"/>
              <a:t>‹#›</a:t>
            </a:fld>
            <a:endParaRPr lang="tr-TR"/>
          </a:p>
        </p:txBody>
      </p:sp>
    </p:spTree>
    <p:extLst>
      <p:ext uri="{BB962C8B-B14F-4D97-AF65-F5344CB8AC3E}">
        <p14:creationId xmlns:p14="http://schemas.microsoft.com/office/powerpoint/2010/main" val="1584978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2F1F55DA-534F-D8E1-0B9B-B722F7CA1961}"/>
              </a:ext>
            </a:extLst>
          </p:cNvPr>
          <p:cNvSpPr>
            <a:spLocks noGrp="1"/>
          </p:cNvSpPr>
          <p:nvPr>
            <p:ph type="ctrTitle"/>
          </p:nvPr>
        </p:nvSpPr>
        <p:spPr>
          <a:xfrm>
            <a:off x="1524003" y="1999615"/>
            <a:ext cx="9144000" cy="2764028"/>
          </a:xfrm>
        </p:spPr>
        <p:txBody>
          <a:bodyPr anchor="ctr">
            <a:normAutofit/>
          </a:bodyPr>
          <a:lstStyle/>
          <a:p>
            <a:r>
              <a:rPr lang="tr-TR" sz="7200" b="1"/>
              <a:t>Güvenliğe yönelik işlemler</a:t>
            </a:r>
            <a:endParaRPr lang="tr-TR" sz="7200"/>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035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D844A13E-597C-EB28-CED9-014371B7E640}"/>
              </a:ext>
            </a:extLst>
          </p:cNvPr>
          <p:cNvSpPr>
            <a:spLocks noGrp="1"/>
          </p:cNvSpPr>
          <p:nvPr>
            <p:ph type="title"/>
          </p:nvPr>
        </p:nvSpPr>
        <p:spPr>
          <a:xfrm>
            <a:off x="1043631" y="809898"/>
            <a:ext cx="9942716" cy="1554480"/>
          </a:xfrm>
        </p:spPr>
        <p:txBody>
          <a:bodyPr anchor="ctr">
            <a:normAutofit/>
          </a:bodyPr>
          <a:lstStyle/>
          <a:p>
            <a:r>
              <a:rPr lang="tr-TR" sz="4800" b="1">
                <a:latin typeface="Söhne"/>
              </a:rPr>
              <a:t>Elektronik Güvenlik Sistemleri:</a:t>
            </a:r>
            <a:r>
              <a:rPr lang="tr-TR" sz="4800">
                <a:latin typeface="Söhne"/>
              </a:rPr>
              <a:t> </a:t>
            </a:r>
            <a:endParaRPr lang="tr-TR" sz="4800"/>
          </a:p>
        </p:txBody>
      </p:sp>
      <p:sp>
        <p:nvSpPr>
          <p:cNvPr id="3" name="İçerik Yer Tutucusu 2">
            <a:extLst>
              <a:ext uri="{FF2B5EF4-FFF2-40B4-BE49-F238E27FC236}">
                <a16:creationId xmlns:a16="http://schemas.microsoft.com/office/drawing/2014/main" id="{C6F7AFB5-1D9C-BC0A-4B4C-7B53739523EF}"/>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Hastaneler, yenidoğan bölümlerinde güvenlik kameraları ve elektronik erişim kontrol sistemleri gibi teknolojik çözümleri kullanarak bebeklerin bulunduğu alanları güven altına alır. Bu sistemler, herhangi bir yetkisiz girişi saptayarak hemen müdahale edilmesini sağlar.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8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CD8AE2B2-36A9-0848-E6E7-6D5FDE889FF1}"/>
              </a:ext>
            </a:extLst>
          </p:cNvPr>
          <p:cNvSpPr>
            <a:spLocks noGrp="1"/>
          </p:cNvSpPr>
          <p:nvPr>
            <p:ph type="title"/>
          </p:nvPr>
        </p:nvSpPr>
        <p:spPr>
          <a:xfrm>
            <a:off x="1043631" y="809898"/>
            <a:ext cx="9942716" cy="1554480"/>
          </a:xfrm>
        </p:spPr>
        <p:txBody>
          <a:bodyPr anchor="ctr">
            <a:normAutofit/>
          </a:bodyPr>
          <a:lstStyle/>
          <a:p>
            <a:r>
              <a:rPr lang="tr-TR" sz="4800" b="1">
                <a:latin typeface="Söhne"/>
              </a:rPr>
              <a:t>Aile Onayı ve Ziyaretçi Kontrolü:</a:t>
            </a:r>
            <a:r>
              <a:rPr lang="tr-TR" sz="4800">
                <a:latin typeface="Söhne"/>
              </a:rPr>
              <a:t> </a:t>
            </a:r>
            <a:endParaRPr lang="tr-TR" sz="4800"/>
          </a:p>
        </p:txBody>
      </p:sp>
      <p:sp>
        <p:nvSpPr>
          <p:cNvPr id="3" name="İçerik Yer Tutucusu 2">
            <a:extLst>
              <a:ext uri="{FF2B5EF4-FFF2-40B4-BE49-F238E27FC236}">
                <a16:creationId xmlns:a16="http://schemas.microsoft.com/office/drawing/2014/main" id="{BE1702EC-63E3-285B-8CDA-E706ED478D76}"/>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Yenidoğan bölümlerine girişte, bebeği ziyaret etmek isteyen kişilerin kimlik kontrolü yapılır. Aile üyelerine özel izin verilir ve bu izinler sıkı bir şekilde denetlenir. Bu, bebeğin sadece tanıdık ve güvenilir kişilerle temasını sağlar.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4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2F8FA8CA-36F8-E1C6-0EF6-BB2B7FA18182}"/>
              </a:ext>
            </a:extLst>
          </p:cNvPr>
          <p:cNvSpPr>
            <a:spLocks noGrp="1"/>
          </p:cNvSpPr>
          <p:nvPr>
            <p:ph type="title"/>
          </p:nvPr>
        </p:nvSpPr>
        <p:spPr>
          <a:xfrm>
            <a:off x="1043631" y="809898"/>
            <a:ext cx="9942716" cy="1554480"/>
          </a:xfrm>
        </p:spPr>
        <p:txBody>
          <a:bodyPr anchor="ctr">
            <a:normAutofit/>
          </a:bodyPr>
          <a:lstStyle/>
          <a:p>
            <a:r>
              <a:rPr lang="tr-TR" sz="4800" b="1">
                <a:latin typeface="Söhne"/>
              </a:rPr>
              <a:t>Hasta Yatakları ve Ekipman Güvenliği:</a:t>
            </a:r>
            <a:r>
              <a:rPr lang="tr-TR" sz="4800">
                <a:latin typeface="Söhne"/>
              </a:rPr>
              <a:t> </a:t>
            </a:r>
            <a:endParaRPr lang="tr-TR" sz="4800"/>
          </a:p>
        </p:txBody>
      </p:sp>
      <p:sp>
        <p:nvSpPr>
          <p:cNvPr id="3" name="İçerik Yer Tutucusu 2">
            <a:extLst>
              <a:ext uri="{FF2B5EF4-FFF2-40B4-BE49-F238E27FC236}">
                <a16:creationId xmlns:a16="http://schemas.microsoft.com/office/drawing/2014/main" id="{DC5C25B6-E215-D85A-3864-788E46D3CB49}"/>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Yenidoğanların yattığı yataklar ve kullanılan tıbbi ekipman, güvenlik standartlarına uygun olarak düzenlenir. Bebeklerin düşmesini önlemek amacıyla yataklar düşük seviyede tutulur ve güvenlik korkulukları kullanılır.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66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47F2613-7403-2008-3FDA-9ADFBE442A36}"/>
              </a:ext>
            </a:extLst>
          </p:cNvPr>
          <p:cNvSpPr>
            <a:spLocks noGrp="1"/>
          </p:cNvSpPr>
          <p:nvPr>
            <p:ph type="title"/>
          </p:nvPr>
        </p:nvSpPr>
        <p:spPr>
          <a:xfrm>
            <a:off x="1043631" y="809898"/>
            <a:ext cx="9942716" cy="1554480"/>
          </a:xfrm>
        </p:spPr>
        <p:txBody>
          <a:bodyPr anchor="ctr">
            <a:normAutofit/>
          </a:bodyPr>
          <a:lstStyle/>
          <a:p>
            <a:r>
              <a:rPr lang="tr-TR" sz="4800" b="1">
                <a:latin typeface="Söhne"/>
              </a:rPr>
              <a:t>Enfeksiyon Kontrolü:</a:t>
            </a:r>
            <a:r>
              <a:rPr lang="tr-TR" sz="4800">
                <a:latin typeface="Söhne"/>
              </a:rPr>
              <a:t> </a:t>
            </a:r>
            <a:endParaRPr lang="tr-TR" sz="4800"/>
          </a:p>
        </p:txBody>
      </p:sp>
      <p:sp>
        <p:nvSpPr>
          <p:cNvPr id="3" name="İçerik Yer Tutucusu 2">
            <a:extLst>
              <a:ext uri="{FF2B5EF4-FFF2-40B4-BE49-F238E27FC236}">
                <a16:creationId xmlns:a16="http://schemas.microsoft.com/office/drawing/2014/main" id="{2C37C714-6155-9011-C069-F51E2346731D}"/>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Yenidoğan bölümlerinde enfeksiyon riskini minimize etmek amacıyla hijyen standartlarına özen gösterilir. Ellerin sık sık yıkanması, steril tekniklerin kullanılması ve hasta bakımında uygun enfeksiyon kontrol önlemleri alınır.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5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8B6AED9-B5D7-48DC-88D2-DDE66FF3D2A0}"/>
              </a:ext>
            </a:extLst>
          </p:cNvPr>
          <p:cNvPicPr>
            <a:picLocks noChangeAspect="1"/>
          </p:cNvPicPr>
          <p:nvPr/>
        </p:nvPicPr>
        <p:blipFill>
          <a:blip r:embed="rId2"/>
          <a:stretch>
            <a:fillRect/>
          </a:stretch>
        </p:blipFill>
        <p:spPr>
          <a:xfrm>
            <a:off x="660291" y="1123527"/>
            <a:ext cx="3165800" cy="4604800"/>
          </a:xfrm>
          <a:prstGeom prst="rect">
            <a:avLst/>
          </a:prstGeom>
        </p:spPr>
      </p:pic>
      <p:pic>
        <p:nvPicPr>
          <p:cNvPr id="4" name="Resim 3">
            <a:extLst>
              <a:ext uri="{FF2B5EF4-FFF2-40B4-BE49-F238E27FC236}">
                <a16:creationId xmlns:a16="http://schemas.microsoft.com/office/drawing/2014/main" id="{6658DE9E-7095-4F45-BB76-924100486B95}"/>
              </a:ext>
            </a:extLst>
          </p:cNvPr>
          <p:cNvPicPr>
            <a:picLocks noChangeAspect="1"/>
          </p:cNvPicPr>
          <p:nvPr/>
        </p:nvPicPr>
        <p:blipFill>
          <a:blip r:embed="rId3"/>
          <a:stretch>
            <a:fillRect/>
          </a:stretch>
        </p:blipFill>
        <p:spPr>
          <a:xfrm>
            <a:off x="4310676" y="2311663"/>
            <a:ext cx="3537345" cy="2228527"/>
          </a:xfrm>
          <a:prstGeom prst="rect">
            <a:avLst/>
          </a:prstGeom>
        </p:spPr>
      </p:pic>
      <p:pic>
        <p:nvPicPr>
          <p:cNvPr id="6" name="Resim 5">
            <a:extLst>
              <a:ext uri="{FF2B5EF4-FFF2-40B4-BE49-F238E27FC236}">
                <a16:creationId xmlns:a16="http://schemas.microsoft.com/office/drawing/2014/main" id="{83F9D6A7-CD54-49C0-A221-EE2686A7F505}"/>
              </a:ext>
            </a:extLst>
          </p:cNvPr>
          <p:cNvPicPr>
            <a:picLocks noChangeAspect="1"/>
          </p:cNvPicPr>
          <p:nvPr/>
        </p:nvPicPr>
        <p:blipFill>
          <a:blip r:embed="rId4"/>
          <a:stretch>
            <a:fillRect/>
          </a:stretch>
        </p:blipFill>
        <p:spPr>
          <a:xfrm>
            <a:off x="8162336" y="1667368"/>
            <a:ext cx="3517120" cy="3517120"/>
          </a:xfrm>
          <a:prstGeom prst="rect">
            <a:avLst/>
          </a:prstGeom>
        </p:spPr>
      </p:pic>
    </p:spTree>
    <p:extLst>
      <p:ext uri="{BB962C8B-B14F-4D97-AF65-F5344CB8AC3E}">
        <p14:creationId xmlns:p14="http://schemas.microsoft.com/office/powerpoint/2010/main" val="2017510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0"/>
            <a:ext cx="4654286"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23E175F-9B4B-DA9E-FAFC-51297A310EC3}"/>
              </a:ext>
            </a:extLst>
          </p:cNvPr>
          <p:cNvSpPr>
            <a:spLocks noGrp="1"/>
          </p:cNvSpPr>
          <p:nvPr>
            <p:ph type="ctrTitle"/>
          </p:nvPr>
        </p:nvSpPr>
        <p:spPr>
          <a:xfrm>
            <a:off x="286604" y="637762"/>
            <a:ext cx="4135272" cy="5576770"/>
          </a:xfrm>
        </p:spPr>
        <p:txBody>
          <a:bodyPr anchor="ctr">
            <a:normAutofit/>
          </a:bodyPr>
          <a:lstStyle/>
          <a:p>
            <a:r>
              <a:rPr lang="tr-TR" sz="4400" dirty="0">
                <a:solidFill>
                  <a:schemeClr val="bg1"/>
                </a:solidFill>
                <a:latin typeface="Google Sans"/>
              </a:rPr>
              <a:t>Yenidoğanın Hastanede Hijyeni ve enfeksiyonlardan korunması</a:t>
            </a:r>
            <a:endParaRPr lang="tr-TR" sz="4400" dirty="0">
              <a:solidFill>
                <a:schemeClr val="bg1"/>
              </a:solidFill>
            </a:endParaRPr>
          </a:p>
        </p:txBody>
      </p:sp>
      <p:sp>
        <p:nvSpPr>
          <p:cNvPr id="13"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lt Başlık 2">
            <a:extLst>
              <a:ext uri="{FF2B5EF4-FFF2-40B4-BE49-F238E27FC236}">
                <a16:creationId xmlns:a16="http://schemas.microsoft.com/office/drawing/2014/main" id="{D78D1B42-0756-8234-DB78-19F68395D3AF}"/>
              </a:ext>
            </a:extLst>
          </p:cNvPr>
          <p:cNvSpPr>
            <a:spLocks noGrp="1"/>
          </p:cNvSpPr>
          <p:nvPr>
            <p:ph type="subTitle" idx="1"/>
          </p:nvPr>
        </p:nvSpPr>
        <p:spPr>
          <a:xfrm>
            <a:off x="4767201" y="1579457"/>
            <a:ext cx="6336886" cy="5576770"/>
          </a:xfrm>
        </p:spPr>
        <p:txBody>
          <a:bodyPr anchor="ctr">
            <a:normAutofit/>
          </a:bodyPr>
          <a:lstStyle/>
          <a:p>
            <a:pPr algn="l"/>
            <a:r>
              <a:rPr lang="tr-TR" sz="3600" b="0" i="0" dirty="0">
                <a:effectLst/>
                <a:latin typeface="Google Sans"/>
              </a:rPr>
              <a:t>Yenidoğanlar, bağışıklık sistemleri henüz gelişmediği için enfeksiyonlara karşı oldukça hassastır. Bu nedenle, hastanede yenidoğanların hijyeninin sağlanması, enfeksiyon riskini azaltmak ve sağlıklı bir gelişim sağlamaları için büyük önem taşımaktadır.</a:t>
            </a:r>
          </a:p>
          <a:p>
            <a:pPr algn="l"/>
            <a:endParaRPr lang="tr-TR" sz="3200" dirty="0"/>
          </a:p>
        </p:txBody>
      </p:sp>
    </p:spTree>
    <p:extLst>
      <p:ext uri="{BB962C8B-B14F-4D97-AF65-F5344CB8AC3E}">
        <p14:creationId xmlns:p14="http://schemas.microsoft.com/office/powerpoint/2010/main" val="1574902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DF775ACC-0436-20D7-0CDC-AD92881DEEDA}"/>
              </a:ext>
            </a:extLst>
          </p:cNvPr>
          <p:cNvSpPr>
            <a:spLocks noGrp="1"/>
          </p:cNvSpPr>
          <p:nvPr>
            <p:ph type="title"/>
          </p:nvPr>
        </p:nvSpPr>
        <p:spPr>
          <a:xfrm>
            <a:off x="1043631" y="809898"/>
            <a:ext cx="9942716" cy="1554480"/>
          </a:xfrm>
        </p:spPr>
        <p:txBody>
          <a:bodyPr anchor="ctr">
            <a:normAutofit/>
          </a:bodyPr>
          <a:lstStyle/>
          <a:p>
            <a:r>
              <a:rPr lang="tr-TR" sz="4800" b="1" dirty="0">
                <a:latin typeface="Google Sans"/>
              </a:rPr>
              <a:t>Cihaz ve ekipman hijyeni: </a:t>
            </a:r>
            <a:endParaRPr lang="tr-TR" sz="4800" b="1" dirty="0"/>
          </a:p>
        </p:txBody>
      </p:sp>
      <p:sp>
        <p:nvSpPr>
          <p:cNvPr id="3" name="İçerik Yer Tutucusu 2">
            <a:extLst>
              <a:ext uri="{FF2B5EF4-FFF2-40B4-BE49-F238E27FC236}">
                <a16:creationId xmlns:a16="http://schemas.microsoft.com/office/drawing/2014/main" id="{515DE57C-C515-EEF1-1260-E8663CC7BD00}"/>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Google Sans"/>
              </a:rPr>
              <a:t>Hastanede kullanılan cihaz ve ekipmanların düzenli olarak temizlenmesi ve dezenfekte edilmesi gerekmektedir. Bu işlemler, enfeksiyon riskini azaltmaya yardımcı olur.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194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DAC4F70B-CA94-3DE0-4D64-C849FBC347AE}"/>
              </a:ext>
            </a:extLst>
          </p:cNvPr>
          <p:cNvSpPr>
            <a:spLocks noGrp="1"/>
          </p:cNvSpPr>
          <p:nvPr>
            <p:ph type="title"/>
          </p:nvPr>
        </p:nvSpPr>
        <p:spPr>
          <a:xfrm>
            <a:off x="1043631" y="809898"/>
            <a:ext cx="9942716" cy="1554480"/>
          </a:xfrm>
        </p:spPr>
        <p:txBody>
          <a:bodyPr anchor="ctr">
            <a:normAutofit/>
          </a:bodyPr>
          <a:lstStyle/>
          <a:p>
            <a:r>
              <a:rPr lang="tr-TR" sz="4800" b="1" dirty="0">
                <a:latin typeface="Google Sans"/>
              </a:rPr>
              <a:t>Yenidoğanın hijyeni: </a:t>
            </a:r>
            <a:endParaRPr lang="tr-TR" sz="4800" b="1" dirty="0"/>
          </a:p>
        </p:txBody>
      </p:sp>
      <p:sp>
        <p:nvSpPr>
          <p:cNvPr id="3" name="İçerik Yer Tutucusu 2">
            <a:extLst>
              <a:ext uri="{FF2B5EF4-FFF2-40B4-BE49-F238E27FC236}">
                <a16:creationId xmlns:a16="http://schemas.microsoft.com/office/drawing/2014/main" id="{0228CF16-8E6B-A305-29D0-2B7D27DD62E9}"/>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Google Sans"/>
              </a:rPr>
              <a:t>Yenidoğanın kişisel hijyeninin sağlanması ve sürdürülmesi enfeksiyon riskini azaltmaya yardımcı olur.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375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F0FB8BC5-3D2E-06EC-8785-C83EC815CA83}"/>
              </a:ext>
            </a:extLst>
          </p:cNvPr>
          <p:cNvSpPr>
            <a:spLocks noGrp="1"/>
          </p:cNvSpPr>
          <p:nvPr>
            <p:ph type="title"/>
          </p:nvPr>
        </p:nvSpPr>
        <p:spPr>
          <a:xfrm>
            <a:off x="1043631" y="809898"/>
            <a:ext cx="9942716" cy="1554480"/>
          </a:xfrm>
        </p:spPr>
        <p:txBody>
          <a:bodyPr anchor="ctr">
            <a:normAutofit fontScale="90000"/>
          </a:bodyPr>
          <a:lstStyle/>
          <a:p>
            <a:br>
              <a:rPr lang="tr-TR" sz="3400" dirty="0">
                <a:latin typeface="Söhne"/>
              </a:rPr>
            </a:br>
            <a:r>
              <a:rPr lang="tr-TR" sz="5300" b="1" dirty="0">
                <a:latin typeface="Söhne"/>
              </a:rPr>
              <a:t>Ellerin Yıkanması ve Antisepsisi:</a:t>
            </a:r>
            <a:br>
              <a:rPr lang="tr-TR" sz="3400" dirty="0">
                <a:latin typeface="Söhne"/>
              </a:rPr>
            </a:br>
            <a:endParaRPr lang="tr-TR" sz="3400" dirty="0"/>
          </a:p>
        </p:txBody>
      </p:sp>
      <p:sp>
        <p:nvSpPr>
          <p:cNvPr id="3" name="İçerik Yer Tutucusu 2">
            <a:extLst>
              <a:ext uri="{FF2B5EF4-FFF2-40B4-BE49-F238E27FC236}">
                <a16:creationId xmlns:a16="http://schemas.microsoft.com/office/drawing/2014/main" id="{335C3CFC-D138-69F4-3EE7-6C99566BC2EE}"/>
              </a:ext>
            </a:extLst>
          </p:cNvPr>
          <p:cNvSpPr>
            <a:spLocks noGrp="1"/>
          </p:cNvSpPr>
          <p:nvPr>
            <p:ph idx="1"/>
          </p:nvPr>
        </p:nvSpPr>
        <p:spPr>
          <a:xfrm>
            <a:off x="1045028" y="2560322"/>
            <a:ext cx="9941319" cy="3581858"/>
          </a:xfrm>
        </p:spPr>
        <p:txBody>
          <a:bodyPr anchor="ctr">
            <a:normAutofit/>
          </a:bodyPr>
          <a:lstStyle/>
          <a:p>
            <a:pPr marL="0" indent="0">
              <a:buNone/>
            </a:pPr>
            <a:r>
              <a:rPr lang="tr-TR" sz="3600" b="0" i="0" dirty="0">
                <a:effectLst/>
                <a:latin typeface="Google Sans"/>
              </a:rPr>
              <a:t>Yenidoğan bakımında en temel hijyen uygulamalarından biri, sağlık personelinin ellerinin düzenli olarak yıkanması ve antisepsisidir. Ellerin yıkanması, standart prosedürler ve etkili antiseptik maddeler kullanılarak gerçekleştirilmelidir.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38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3A623031-E8D2-450B-66CE-2BE7CD1A3283}"/>
              </a:ext>
            </a:extLst>
          </p:cNvPr>
          <p:cNvSpPr>
            <a:spLocks noGrp="1"/>
          </p:cNvSpPr>
          <p:nvPr>
            <p:ph type="title"/>
          </p:nvPr>
        </p:nvSpPr>
        <p:spPr>
          <a:xfrm>
            <a:off x="1043631" y="809898"/>
            <a:ext cx="9942716" cy="1554480"/>
          </a:xfrm>
        </p:spPr>
        <p:txBody>
          <a:bodyPr anchor="ctr">
            <a:normAutofit/>
          </a:bodyPr>
          <a:lstStyle/>
          <a:p>
            <a:r>
              <a:rPr lang="tr-TR" sz="4800" b="1">
                <a:latin typeface="Söhne"/>
              </a:rPr>
              <a:t>Steril Ortam Sağlanması:</a:t>
            </a:r>
            <a:br>
              <a:rPr lang="tr-TR" sz="4800">
                <a:latin typeface="Söhne"/>
              </a:rPr>
            </a:br>
            <a:endParaRPr lang="tr-TR" sz="4800"/>
          </a:p>
        </p:txBody>
      </p:sp>
      <p:sp>
        <p:nvSpPr>
          <p:cNvPr id="3" name="İçerik Yer Tutucusu 2">
            <a:extLst>
              <a:ext uri="{FF2B5EF4-FFF2-40B4-BE49-F238E27FC236}">
                <a16:creationId xmlns:a16="http://schemas.microsoft.com/office/drawing/2014/main" id="{7BA08B40-613A-E2E4-3F2B-4C22A573D2B1}"/>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Yenidoğan bakım ünitelerinde, steril bir ortamın sürdürülmesi gerekmektedir. Bu, yenidoğanın bulunduğu odanın düzenli olarak temizlenmesini, dezenfekte edilmesini ve steril malzemelerin kullanılmasını içerir. </a:t>
            </a:r>
            <a:endParaRPr lang="tr-TR"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45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40FFB142-2DF8-40A7-97D2-C9C687C69273}"/>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163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FB46A638-A246-0A0E-D9D4-4D9570E680BB}"/>
              </a:ext>
            </a:extLst>
          </p:cNvPr>
          <p:cNvSpPr>
            <a:spLocks noGrp="1"/>
          </p:cNvSpPr>
          <p:nvPr>
            <p:ph type="title"/>
          </p:nvPr>
        </p:nvSpPr>
        <p:spPr>
          <a:xfrm>
            <a:off x="1043631" y="809898"/>
            <a:ext cx="9942716" cy="1554480"/>
          </a:xfrm>
        </p:spPr>
        <p:txBody>
          <a:bodyPr anchor="ctr">
            <a:normAutofit/>
          </a:bodyPr>
          <a:lstStyle/>
          <a:p>
            <a:r>
              <a:rPr lang="tr-TR" sz="4800" b="1">
                <a:latin typeface="Söhne"/>
              </a:rPr>
              <a:t>Kişisel Koruyucu Ekipman Kullanımı:</a:t>
            </a:r>
            <a:endParaRPr lang="tr-TR" sz="4800"/>
          </a:p>
        </p:txBody>
      </p:sp>
      <p:sp>
        <p:nvSpPr>
          <p:cNvPr id="3" name="İçerik Yer Tutucusu 2">
            <a:extLst>
              <a:ext uri="{FF2B5EF4-FFF2-40B4-BE49-F238E27FC236}">
                <a16:creationId xmlns:a16="http://schemas.microsoft.com/office/drawing/2014/main" id="{CB3CFE61-EB9A-A184-FF31-998981C26013}"/>
              </a:ext>
            </a:extLst>
          </p:cNvPr>
          <p:cNvSpPr>
            <a:spLocks noGrp="1"/>
          </p:cNvSpPr>
          <p:nvPr>
            <p:ph idx="1"/>
          </p:nvPr>
        </p:nvSpPr>
        <p:spPr>
          <a:xfrm>
            <a:off x="1045028" y="2818153"/>
            <a:ext cx="9941319" cy="3523466"/>
          </a:xfrm>
        </p:spPr>
        <p:txBody>
          <a:bodyPr anchor="ctr">
            <a:normAutofit/>
          </a:bodyPr>
          <a:lstStyle/>
          <a:p>
            <a:pPr marL="0" indent="0">
              <a:buNone/>
            </a:pPr>
            <a:r>
              <a:rPr lang="tr-TR" sz="3600" b="0" i="0" dirty="0">
                <a:effectLst/>
                <a:latin typeface="Söhne"/>
              </a:rPr>
              <a:t>Sağlık personeli, yenidoğan bakımı sırasında uygun kişisel koruyucu ekipmanları kullanmalıdır. Bu ekipmanlar, özellikle enfeksiyon riski taşıyan durumlarda (örneğin, yenidoğanın kanıyla temas) personelin kendisini korumasını sağlar. </a:t>
            </a:r>
            <a:endParaRPr lang="tr-TR"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84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F30D3A2E-CEAE-FF79-F8F0-A096160DF9DB}"/>
              </a:ext>
            </a:extLst>
          </p:cNvPr>
          <p:cNvSpPr>
            <a:spLocks noGrp="1"/>
          </p:cNvSpPr>
          <p:nvPr>
            <p:ph type="title"/>
          </p:nvPr>
        </p:nvSpPr>
        <p:spPr>
          <a:xfrm>
            <a:off x="1043631" y="809898"/>
            <a:ext cx="9942716" cy="1554480"/>
          </a:xfrm>
        </p:spPr>
        <p:txBody>
          <a:bodyPr anchor="ctr">
            <a:normAutofit/>
          </a:bodyPr>
          <a:lstStyle/>
          <a:p>
            <a:r>
              <a:rPr lang="tr-TR" sz="4800" b="1">
                <a:latin typeface="Söhne"/>
              </a:rPr>
              <a:t>Ziyaretçi Kontrolü ve Eğitimi:</a:t>
            </a:r>
            <a:br>
              <a:rPr lang="tr-TR" sz="4800">
                <a:latin typeface="Söhne"/>
              </a:rPr>
            </a:br>
            <a:endParaRPr lang="tr-TR" sz="4800"/>
          </a:p>
        </p:txBody>
      </p:sp>
      <p:sp>
        <p:nvSpPr>
          <p:cNvPr id="3" name="İçerik Yer Tutucusu 2">
            <a:extLst>
              <a:ext uri="{FF2B5EF4-FFF2-40B4-BE49-F238E27FC236}">
                <a16:creationId xmlns:a16="http://schemas.microsoft.com/office/drawing/2014/main" id="{31027836-2EC7-7B35-FA9D-079BF60908AE}"/>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Hastane politikaları, yenidoğan bakım ünitelerinde ziyaretçi kontrollerini içermelidir. Ziyaretçilere, hijyen kurallarına uymaları konusunda yönergeler verilmelidir. Bu, yenidoğanın enfeksiyon riskini dışarıdan gelen potansiyel kaynaklardan koruma açısından önemlidir.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524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5B1C4CBD-1383-2CBC-3D0E-90F9BA684DCB}"/>
              </a:ext>
            </a:extLst>
          </p:cNvPr>
          <p:cNvSpPr>
            <a:spLocks noGrp="1"/>
          </p:cNvSpPr>
          <p:nvPr>
            <p:ph type="title"/>
          </p:nvPr>
        </p:nvSpPr>
        <p:spPr>
          <a:xfrm>
            <a:off x="1043631" y="809898"/>
            <a:ext cx="9942716" cy="1554480"/>
          </a:xfrm>
        </p:spPr>
        <p:txBody>
          <a:bodyPr anchor="ctr">
            <a:normAutofit/>
          </a:bodyPr>
          <a:lstStyle/>
          <a:p>
            <a:r>
              <a:rPr lang="tr-TR" sz="4800">
                <a:latin typeface="Google Sans"/>
              </a:rPr>
              <a:t>Hastane ortamının temizliği: </a:t>
            </a:r>
            <a:endParaRPr lang="tr-TR" sz="4800"/>
          </a:p>
        </p:txBody>
      </p:sp>
      <p:sp>
        <p:nvSpPr>
          <p:cNvPr id="3" name="İçerik Yer Tutucusu 2">
            <a:extLst>
              <a:ext uri="{FF2B5EF4-FFF2-40B4-BE49-F238E27FC236}">
                <a16:creationId xmlns:a16="http://schemas.microsoft.com/office/drawing/2014/main" id="{89C93FF5-37C6-BCDA-90FA-70E39B0932E5}"/>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Google Sans"/>
              </a:rPr>
              <a:t>Hastane ortamının temiz tutulması, enfeksiyonların bulaşma riskini azaltmaya yardımcı olur. Bu nedenle, hastanelerin düzenli olarak temizlenmesi ve dezenfekte edilmesi önemlidir.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542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DB8BDE24-5D4F-2C20-E3A6-6A346DC1C71C}"/>
              </a:ext>
            </a:extLst>
          </p:cNvPr>
          <p:cNvSpPr>
            <a:spLocks noGrp="1"/>
          </p:cNvSpPr>
          <p:nvPr>
            <p:ph type="title"/>
          </p:nvPr>
        </p:nvSpPr>
        <p:spPr>
          <a:xfrm>
            <a:off x="1043631" y="809898"/>
            <a:ext cx="9942716" cy="1554480"/>
          </a:xfrm>
        </p:spPr>
        <p:txBody>
          <a:bodyPr anchor="ctr">
            <a:normAutofit/>
          </a:bodyPr>
          <a:lstStyle/>
          <a:p>
            <a:r>
              <a:rPr lang="tr-TR" sz="4800">
                <a:latin typeface="Google Sans"/>
              </a:rPr>
              <a:t>Yenidoğanın izolasyonu: </a:t>
            </a:r>
            <a:endParaRPr lang="tr-TR" sz="4800"/>
          </a:p>
        </p:txBody>
      </p:sp>
      <p:sp>
        <p:nvSpPr>
          <p:cNvPr id="3" name="İçerik Yer Tutucusu 2">
            <a:extLst>
              <a:ext uri="{FF2B5EF4-FFF2-40B4-BE49-F238E27FC236}">
                <a16:creationId xmlns:a16="http://schemas.microsoft.com/office/drawing/2014/main" id="{E3D92154-B227-2171-B578-80AC388EEDC4}"/>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Google Sans"/>
              </a:rPr>
              <a:t>Yenidoğanın enfeksiyon riski yüksekse, izolasyona alınması gerekebilir. Bu, yenidoğanın diğer hastalardan ve sağlık çalışanlarından izole edilmesi anlamına gelir.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127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2B4DB2A-8619-A6FB-6E57-BE06485EE5C0}"/>
              </a:ext>
            </a:extLst>
          </p:cNvPr>
          <p:cNvSpPr>
            <a:spLocks noGrp="1"/>
          </p:cNvSpPr>
          <p:nvPr>
            <p:ph type="title"/>
          </p:nvPr>
        </p:nvSpPr>
        <p:spPr>
          <a:xfrm>
            <a:off x="1043631" y="809898"/>
            <a:ext cx="9942716" cy="1554480"/>
          </a:xfrm>
        </p:spPr>
        <p:txBody>
          <a:bodyPr anchor="ctr">
            <a:normAutofit/>
          </a:bodyPr>
          <a:lstStyle/>
          <a:p>
            <a:r>
              <a:rPr lang="tr-TR" sz="4800">
                <a:latin typeface="Google Sans"/>
              </a:rPr>
              <a:t>Anne sütü: </a:t>
            </a:r>
            <a:endParaRPr lang="tr-TR" sz="4800"/>
          </a:p>
        </p:txBody>
      </p:sp>
      <p:sp>
        <p:nvSpPr>
          <p:cNvPr id="3" name="İçerik Yer Tutucusu 2">
            <a:extLst>
              <a:ext uri="{FF2B5EF4-FFF2-40B4-BE49-F238E27FC236}">
                <a16:creationId xmlns:a16="http://schemas.microsoft.com/office/drawing/2014/main" id="{A7DEA71A-E625-BF22-F016-847481AC7462}"/>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Google Sans"/>
              </a:rPr>
              <a:t>Anne sütü, yenidoğanı enfeksiyonlardan korumada önemli bir rol oynar. Anne sütü, yenidoğanın bağışıklık sistemini güçlendirmeye yardımcı olan antikorlar içerir.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705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3AD0D762-2D4D-E4F6-1ADA-E34DBD29B8CE}"/>
              </a:ext>
            </a:extLst>
          </p:cNvPr>
          <p:cNvSpPr>
            <a:spLocks noGrp="1"/>
          </p:cNvSpPr>
          <p:nvPr>
            <p:ph type="title"/>
          </p:nvPr>
        </p:nvSpPr>
        <p:spPr>
          <a:xfrm>
            <a:off x="1043631" y="809898"/>
            <a:ext cx="9942716" cy="1554480"/>
          </a:xfrm>
        </p:spPr>
        <p:txBody>
          <a:bodyPr anchor="ctr">
            <a:normAutofit/>
          </a:bodyPr>
          <a:lstStyle/>
          <a:p>
            <a:r>
              <a:rPr lang="tr-TR" sz="4800">
                <a:latin typeface="Google Sans"/>
              </a:rPr>
              <a:t>Aşılama: </a:t>
            </a:r>
            <a:endParaRPr lang="tr-TR" sz="4800"/>
          </a:p>
        </p:txBody>
      </p:sp>
      <p:sp>
        <p:nvSpPr>
          <p:cNvPr id="3" name="İçerik Yer Tutucusu 2">
            <a:extLst>
              <a:ext uri="{FF2B5EF4-FFF2-40B4-BE49-F238E27FC236}">
                <a16:creationId xmlns:a16="http://schemas.microsoft.com/office/drawing/2014/main" id="{3B910DA3-A4BB-E309-D886-F22B45009BD1}"/>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Google Sans"/>
              </a:rPr>
              <a:t>Aşılar, yenidoğanı bazı enfeksiyonlardan korumaya yardımcı olur. Yenidoğanlar, doğumdan sonra mümkün olan en kısa sürede aşılanmalıdır.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31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9" name="Freeform: Shape 8">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 name="Resim 1">
            <a:extLst>
              <a:ext uri="{FF2B5EF4-FFF2-40B4-BE49-F238E27FC236}">
                <a16:creationId xmlns:a16="http://schemas.microsoft.com/office/drawing/2014/main" id="{855E0B80-3AE8-CB28-B47B-B8B44D684631}"/>
              </a:ext>
            </a:extLst>
          </p:cNvPr>
          <p:cNvPicPr>
            <a:picLocks noChangeAspect="1"/>
          </p:cNvPicPr>
          <p:nvPr/>
        </p:nvPicPr>
        <p:blipFill rotWithShape="1">
          <a:blip r:embed="rId2"/>
          <a:srcRect t="9235" r="1" b="26846"/>
          <a:stretch/>
        </p:blipFill>
        <p:spPr>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031438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a:extLst>
              <a:ext uri="{FF2B5EF4-FFF2-40B4-BE49-F238E27FC236}">
                <a16:creationId xmlns:a16="http://schemas.microsoft.com/office/drawing/2014/main" id="{557E1725-4B87-B800-3578-BE0DE8822BA1}"/>
              </a:ext>
            </a:extLst>
          </p:cNvPr>
          <p:cNvPicPr>
            <a:picLocks noChangeAspect="1"/>
          </p:cNvPicPr>
          <p:nvPr/>
        </p:nvPicPr>
        <p:blipFill>
          <a:blip r:embed="rId2"/>
          <a:stretch>
            <a:fillRect/>
          </a:stretch>
        </p:blipFill>
        <p:spPr>
          <a:xfrm>
            <a:off x="3124200" y="457200"/>
            <a:ext cx="5943600" cy="5943600"/>
          </a:xfrm>
          <a:prstGeom prst="rect">
            <a:avLst/>
          </a:prstGeom>
        </p:spPr>
      </p:pic>
    </p:spTree>
    <p:extLst>
      <p:ext uri="{BB962C8B-B14F-4D97-AF65-F5344CB8AC3E}">
        <p14:creationId xmlns:p14="http://schemas.microsoft.com/office/powerpoint/2010/main" val="955369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07F9BD61-F352-5E55-CAC3-71BD2FA1B93A}"/>
              </a:ext>
            </a:extLst>
          </p:cNvPr>
          <p:cNvSpPr>
            <a:spLocks noGrp="1"/>
          </p:cNvSpPr>
          <p:nvPr>
            <p:ph type="ctrTitle"/>
          </p:nvPr>
        </p:nvSpPr>
        <p:spPr>
          <a:xfrm>
            <a:off x="1155558" y="637762"/>
            <a:ext cx="4284397" cy="5576770"/>
          </a:xfrm>
        </p:spPr>
        <p:txBody>
          <a:bodyPr anchor="ctr">
            <a:normAutofit/>
          </a:bodyPr>
          <a:lstStyle/>
          <a:p>
            <a:r>
              <a:rPr lang="tr-TR" sz="4800" dirty="0">
                <a:solidFill>
                  <a:schemeClr val="bg1"/>
                </a:solidFill>
                <a:latin typeface="Google Sans"/>
              </a:rPr>
              <a:t>Yenidoğanı Hastanede Travmalardan Korumak İçin Alınması Gereken Önlemler</a:t>
            </a:r>
            <a:endParaRPr lang="tr-TR" sz="4800" dirty="0">
              <a:solidFill>
                <a:schemeClr val="bg1"/>
              </a:solidFill>
            </a:endParaRP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lt Başlık 2">
            <a:extLst>
              <a:ext uri="{FF2B5EF4-FFF2-40B4-BE49-F238E27FC236}">
                <a16:creationId xmlns:a16="http://schemas.microsoft.com/office/drawing/2014/main" id="{EA1F0EED-A18D-D297-2B80-77F5E8EF50F0}"/>
              </a:ext>
            </a:extLst>
          </p:cNvPr>
          <p:cNvSpPr>
            <a:spLocks noGrp="1"/>
          </p:cNvSpPr>
          <p:nvPr>
            <p:ph type="subTitle" idx="1"/>
          </p:nvPr>
        </p:nvSpPr>
        <p:spPr>
          <a:xfrm>
            <a:off x="6108545" y="637762"/>
            <a:ext cx="5601233" cy="5860946"/>
          </a:xfrm>
        </p:spPr>
        <p:txBody>
          <a:bodyPr anchor="ctr">
            <a:normAutofit/>
          </a:bodyPr>
          <a:lstStyle/>
          <a:p>
            <a:pPr algn="l"/>
            <a:r>
              <a:rPr lang="tr-TR" sz="3600" b="0" i="0" dirty="0">
                <a:effectLst/>
                <a:latin typeface="Google Sans"/>
              </a:rPr>
              <a:t>Yenidoğanlar, fiziksel ve gelişimsel olarak yetişkinlere göre daha savunmasız oldukları için travma riski altındadırlar. Hastane ortamında da bu risk artmaktadır. </a:t>
            </a:r>
            <a:endParaRPr lang="tr-TR" sz="3600" dirty="0"/>
          </a:p>
        </p:txBody>
      </p:sp>
    </p:spTree>
    <p:extLst>
      <p:ext uri="{BB962C8B-B14F-4D97-AF65-F5344CB8AC3E}">
        <p14:creationId xmlns:p14="http://schemas.microsoft.com/office/powerpoint/2010/main" val="1195963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66D7B24-2950-3439-7EFB-6C62B68BC0C8}"/>
              </a:ext>
            </a:extLst>
          </p:cNvPr>
          <p:cNvSpPr>
            <a:spLocks noGrp="1"/>
          </p:cNvSpPr>
          <p:nvPr>
            <p:ph type="title"/>
          </p:nvPr>
        </p:nvSpPr>
        <p:spPr>
          <a:xfrm>
            <a:off x="1043631" y="809898"/>
            <a:ext cx="9942716" cy="1554480"/>
          </a:xfrm>
        </p:spPr>
        <p:txBody>
          <a:bodyPr anchor="ctr">
            <a:normAutofit/>
          </a:bodyPr>
          <a:lstStyle/>
          <a:p>
            <a:r>
              <a:rPr lang="tr-TR" sz="4800" b="1" dirty="0">
                <a:latin typeface="Google Sans"/>
              </a:rPr>
              <a:t>Ailelerin eğitimi: </a:t>
            </a:r>
            <a:endParaRPr lang="tr-TR" sz="4800" b="1" dirty="0"/>
          </a:p>
        </p:txBody>
      </p:sp>
      <p:sp>
        <p:nvSpPr>
          <p:cNvPr id="3" name="İçerik Yer Tutucusu 2">
            <a:extLst>
              <a:ext uri="{FF2B5EF4-FFF2-40B4-BE49-F238E27FC236}">
                <a16:creationId xmlns:a16="http://schemas.microsoft.com/office/drawing/2014/main" id="{EBA6FE3B-AC9D-B587-8C62-BE216D9FAA0B}"/>
              </a:ext>
            </a:extLst>
          </p:cNvPr>
          <p:cNvSpPr>
            <a:spLocks noGrp="1"/>
          </p:cNvSpPr>
          <p:nvPr>
            <p:ph idx="1"/>
          </p:nvPr>
        </p:nvSpPr>
        <p:spPr>
          <a:xfrm>
            <a:off x="1045028" y="2704013"/>
            <a:ext cx="9941319" cy="3637607"/>
          </a:xfrm>
        </p:spPr>
        <p:txBody>
          <a:bodyPr anchor="ctr">
            <a:normAutofit fontScale="92500" lnSpcReduction="10000"/>
          </a:bodyPr>
          <a:lstStyle/>
          <a:p>
            <a:pPr marL="0" indent="0">
              <a:buNone/>
            </a:pPr>
            <a:r>
              <a:rPr lang="tr-TR" sz="3900" dirty="0">
                <a:latin typeface="Google Sans"/>
              </a:rPr>
              <a:t>A</a:t>
            </a:r>
            <a:r>
              <a:rPr lang="tr-TR" sz="3900" b="0" i="0" dirty="0">
                <a:effectLst/>
                <a:latin typeface="Google Sans"/>
              </a:rPr>
              <a:t>ilelerin yenidoğanların travma riskini azaltmak için eğitilmesi önemlidir. Bu eğitimde şunlar yer almaktadır:</a:t>
            </a:r>
          </a:p>
          <a:p>
            <a:pPr marL="457200" lvl="1" indent="0">
              <a:buNone/>
            </a:pPr>
            <a:r>
              <a:rPr lang="tr-TR" sz="3900" b="0" i="0" dirty="0">
                <a:effectLst/>
                <a:latin typeface="Google Sans"/>
              </a:rPr>
              <a:t>Yenidoğanların bakımında dikkat edilmesi gereken noktalar</a:t>
            </a:r>
          </a:p>
          <a:p>
            <a:pPr marL="457200" lvl="1" indent="0">
              <a:buNone/>
            </a:pPr>
            <a:r>
              <a:rPr lang="tr-TR" sz="3900" b="0" i="0" dirty="0">
                <a:effectLst/>
                <a:latin typeface="Google Sans"/>
              </a:rPr>
              <a:t>Yenidoğanları travmadan korumak için alınması gereken önlemler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67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51247650-8EAB-D703-68E8-576040528BB2}"/>
              </a:ext>
            </a:extLst>
          </p:cNvPr>
          <p:cNvSpPr>
            <a:spLocks noGrp="1"/>
          </p:cNvSpPr>
          <p:nvPr>
            <p:ph type="ctrTitle"/>
          </p:nvPr>
        </p:nvSpPr>
        <p:spPr>
          <a:xfrm>
            <a:off x="1155558" y="637762"/>
            <a:ext cx="4284397" cy="5576770"/>
          </a:xfrm>
        </p:spPr>
        <p:txBody>
          <a:bodyPr anchor="ctr">
            <a:normAutofit/>
          </a:bodyPr>
          <a:lstStyle/>
          <a:p>
            <a:r>
              <a:rPr lang="tr-TR" sz="4800" dirty="0">
                <a:solidFill>
                  <a:schemeClr val="bg1"/>
                </a:solidFill>
                <a:latin typeface="Google Sans"/>
              </a:rPr>
              <a:t>Yenidoğanın Hastanede Güvenliğini Sağlayıcı Genel Önlemler</a:t>
            </a:r>
            <a:endParaRPr lang="tr-TR" sz="4800" dirty="0">
              <a:solidFill>
                <a:schemeClr val="bg1"/>
              </a:solidFill>
            </a:endParaRP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lt Başlık 2">
            <a:extLst>
              <a:ext uri="{FF2B5EF4-FFF2-40B4-BE49-F238E27FC236}">
                <a16:creationId xmlns:a16="http://schemas.microsoft.com/office/drawing/2014/main" id="{D2E6AB46-3EBC-A4D3-E4D7-4A723340B823}"/>
              </a:ext>
            </a:extLst>
          </p:cNvPr>
          <p:cNvSpPr>
            <a:spLocks noGrp="1"/>
          </p:cNvSpPr>
          <p:nvPr>
            <p:ph type="subTitle" idx="1"/>
          </p:nvPr>
        </p:nvSpPr>
        <p:spPr>
          <a:xfrm>
            <a:off x="6196084" y="637762"/>
            <a:ext cx="5281683" cy="5860946"/>
          </a:xfrm>
        </p:spPr>
        <p:txBody>
          <a:bodyPr anchor="ctr">
            <a:normAutofit/>
          </a:bodyPr>
          <a:lstStyle/>
          <a:p>
            <a:pPr algn="l"/>
            <a:r>
              <a:rPr lang="tr-TR" sz="3400" b="0" i="0" dirty="0">
                <a:effectLst/>
                <a:latin typeface="Google Sans"/>
              </a:rPr>
              <a:t>Yenidoğanlar, fiziksel ve zihinsel gelişimleri açısından oldukça hassastırlar. Bu nedenle, hastanede tedavi gören yenidoğanların güvenliğinin sağlanması büyük önem taşımaktadır.</a:t>
            </a:r>
          </a:p>
        </p:txBody>
      </p:sp>
    </p:spTree>
    <p:extLst>
      <p:ext uri="{BB962C8B-B14F-4D97-AF65-F5344CB8AC3E}">
        <p14:creationId xmlns:p14="http://schemas.microsoft.com/office/powerpoint/2010/main" val="1934278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D73C25F5-F840-6583-997A-FF9F2506184F}"/>
              </a:ext>
            </a:extLst>
          </p:cNvPr>
          <p:cNvSpPr>
            <a:spLocks noGrp="1"/>
          </p:cNvSpPr>
          <p:nvPr>
            <p:ph type="title"/>
          </p:nvPr>
        </p:nvSpPr>
        <p:spPr>
          <a:xfrm>
            <a:off x="1043631" y="809898"/>
            <a:ext cx="9942716" cy="1554480"/>
          </a:xfrm>
        </p:spPr>
        <p:txBody>
          <a:bodyPr anchor="ctr">
            <a:normAutofit/>
          </a:bodyPr>
          <a:lstStyle/>
          <a:p>
            <a:r>
              <a:rPr lang="tr-TR" sz="4800" b="1">
                <a:latin typeface="Söhne"/>
              </a:rPr>
              <a:t>Personel Eğitimi:</a:t>
            </a:r>
            <a:r>
              <a:rPr lang="tr-TR" sz="4800">
                <a:latin typeface="Söhne"/>
              </a:rPr>
              <a:t> </a:t>
            </a:r>
            <a:endParaRPr lang="tr-TR" sz="4800"/>
          </a:p>
        </p:txBody>
      </p:sp>
      <p:sp>
        <p:nvSpPr>
          <p:cNvPr id="3" name="İçerik Yer Tutucusu 2">
            <a:extLst>
              <a:ext uri="{FF2B5EF4-FFF2-40B4-BE49-F238E27FC236}">
                <a16:creationId xmlns:a16="http://schemas.microsoft.com/office/drawing/2014/main" id="{B9751431-FD12-A25F-51D2-D1EE0B0F39A7}"/>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Hastane personeli, yenidoğan bakımı konusunda eğitilmelidir. Bu eğitim, güncel güvenlik uygulamalarını içermelidir.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719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3324A6F0-3046-138B-0CEC-E4AA7411B3D2}"/>
              </a:ext>
            </a:extLst>
          </p:cNvPr>
          <p:cNvSpPr>
            <a:spLocks noGrp="1"/>
          </p:cNvSpPr>
          <p:nvPr>
            <p:ph type="title"/>
          </p:nvPr>
        </p:nvSpPr>
        <p:spPr>
          <a:xfrm>
            <a:off x="1043631" y="809898"/>
            <a:ext cx="9942716" cy="1554480"/>
          </a:xfrm>
        </p:spPr>
        <p:txBody>
          <a:bodyPr anchor="ctr">
            <a:normAutofit/>
          </a:bodyPr>
          <a:lstStyle/>
          <a:p>
            <a:r>
              <a:rPr lang="tr-TR" sz="4800" b="1">
                <a:latin typeface="Söhne"/>
              </a:rPr>
              <a:t>Doğru Ekipman Kullanımı:</a:t>
            </a:r>
            <a:r>
              <a:rPr lang="tr-TR" sz="4800">
                <a:latin typeface="Söhne"/>
              </a:rPr>
              <a:t> </a:t>
            </a:r>
            <a:endParaRPr lang="tr-TR" sz="4800"/>
          </a:p>
        </p:txBody>
      </p:sp>
      <p:sp>
        <p:nvSpPr>
          <p:cNvPr id="3" name="İçerik Yer Tutucusu 2">
            <a:extLst>
              <a:ext uri="{FF2B5EF4-FFF2-40B4-BE49-F238E27FC236}">
                <a16:creationId xmlns:a16="http://schemas.microsoft.com/office/drawing/2014/main" id="{31F925C6-C62C-D0A0-58BB-6145E91A46C3}"/>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Yenidoğan bakımında kullanılan ekipmanın kalitesi ve doğru kullanımı, fiziksel travmalardan korunmada önemlidir. Yatak, bebek ölçüm cihazları ve diğer tıbbi ekipmanlar düzenli olarak kontrol edilmeli ve bakımları yapılmalıdır.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154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8CE0FC2-B31D-0FCD-ACA9-892F024D6811}"/>
              </a:ext>
            </a:extLst>
          </p:cNvPr>
          <p:cNvSpPr>
            <a:spLocks noGrp="1"/>
          </p:cNvSpPr>
          <p:nvPr>
            <p:ph type="title"/>
          </p:nvPr>
        </p:nvSpPr>
        <p:spPr>
          <a:xfrm>
            <a:off x="1043631" y="809898"/>
            <a:ext cx="9942716" cy="1554480"/>
          </a:xfrm>
        </p:spPr>
        <p:txBody>
          <a:bodyPr anchor="ctr">
            <a:normAutofit/>
          </a:bodyPr>
          <a:lstStyle/>
          <a:p>
            <a:r>
              <a:rPr lang="tr-TR" sz="4800" b="1">
                <a:latin typeface="Söhne"/>
              </a:rPr>
              <a:t>Güvenli Taşıma:</a:t>
            </a:r>
            <a:r>
              <a:rPr lang="tr-TR" sz="4800">
                <a:latin typeface="Söhne"/>
              </a:rPr>
              <a:t> </a:t>
            </a:r>
            <a:endParaRPr lang="tr-TR" sz="4800"/>
          </a:p>
        </p:txBody>
      </p:sp>
      <p:sp>
        <p:nvSpPr>
          <p:cNvPr id="3" name="İçerik Yer Tutucusu 2">
            <a:extLst>
              <a:ext uri="{FF2B5EF4-FFF2-40B4-BE49-F238E27FC236}">
                <a16:creationId xmlns:a16="http://schemas.microsoft.com/office/drawing/2014/main" id="{0D4E8DE9-DF5A-940F-A04D-2724EF2566C1}"/>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Yenidoğanların taşınması sırasında güvenli taşıma yöntemleri kullanılmalıdır. Hemşireler ve sağlık personeli, yenidoğanların uygun şekilde taşınması konusunda eğitim almalı ve bu konuda dikkatli olmalıdır.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872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9" name="Group 8">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10" name="Freeform: Shape 9">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2" name="Resim 1">
            <a:extLst>
              <a:ext uri="{FF2B5EF4-FFF2-40B4-BE49-F238E27FC236}">
                <a16:creationId xmlns:a16="http://schemas.microsoft.com/office/drawing/2014/main" id="{2AC888BF-4B14-0716-03A4-83D21649A4A4}"/>
              </a:ext>
            </a:extLst>
          </p:cNvPr>
          <p:cNvPicPr>
            <a:picLocks noChangeAspect="1"/>
          </p:cNvPicPr>
          <p:nvPr/>
        </p:nvPicPr>
        <p:blipFill>
          <a:blip r:embed="rId2"/>
          <a:stretch>
            <a:fillRect/>
          </a:stretch>
        </p:blipFill>
        <p:spPr>
          <a:xfrm>
            <a:off x="2689431" y="1180532"/>
            <a:ext cx="6603874" cy="4394578"/>
          </a:xfrm>
          <a:prstGeom prst="rect">
            <a:avLst/>
          </a:prstGeom>
        </p:spPr>
      </p:pic>
    </p:spTree>
    <p:extLst>
      <p:ext uri="{BB962C8B-B14F-4D97-AF65-F5344CB8AC3E}">
        <p14:creationId xmlns:p14="http://schemas.microsoft.com/office/powerpoint/2010/main" val="1043589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0"/>
            <a:ext cx="4654286"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58FC5128-C791-9B3F-A5F8-E56B15733D13}"/>
              </a:ext>
            </a:extLst>
          </p:cNvPr>
          <p:cNvSpPr>
            <a:spLocks noGrp="1"/>
          </p:cNvSpPr>
          <p:nvPr>
            <p:ph type="ctrTitle"/>
          </p:nvPr>
        </p:nvSpPr>
        <p:spPr>
          <a:xfrm>
            <a:off x="442452" y="637762"/>
            <a:ext cx="3612675" cy="5576770"/>
          </a:xfrm>
        </p:spPr>
        <p:txBody>
          <a:bodyPr anchor="ctr">
            <a:normAutofit/>
          </a:bodyPr>
          <a:lstStyle/>
          <a:p>
            <a:r>
              <a:rPr lang="tr-TR" sz="4400" dirty="0">
                <a:solidFill>
                  <a:schemeClr val="bg1"/>
                </a:solidFill>
                <a:latin typeface="Google Sans"/>
              </a:rPr>
              <a:t>Yenidoğanların Hastanede Yanıklardan Korunması</a:t>
            </a:r>
            <a:endParaRPr lang="tr-TR" sz="4400" dirty="0">
              <a:solidFill>
                <a:schemeClr val="bg1"/>
              </a:solidFill>
            </a:endParaRP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lt Başlık 2">
            <a:extLst>
              <a:ext uri="{FF2B5EF4-FFF2-40B4-BE49-F238E27FC236}">
                <a16:creationId xmlns:a16="http://schemas.microsoft.com/office/drawing/2014/main" id="{B11C5307-7880-8248-A3D5-5D6A6CE227A0}"/>
              </a:ext>
            </a:extLst>
          </p:cNvPr>
          <p:cNvSpPr>
            <a:spLocks noGrp="1"/>
          </p:cNvSpPr>
          <p:nvPr>
            <p:ph type="subTitle" idx="1"/>
          </p:nvPr>
        </p:nvSpPr>
        <p:spPr>
          <a:xfrm>
            <a:off x="4804012" y="637762"/>
            <a:ext cx="6241343" cy="5576770"/>
          </a:xfrm>
        </p:spPr>
        <p:txBody>
          <a:bodyPr anchor="ctr">
            <a:normAutofit/>
          </a:bodyPr>
          <a:lstStyle/>
          <a:p>
            <a:pPr algn="l"/>
            <a:r>
              <a:rPr lang="tr-TR" sz="3200" b="0" i="0" dirty="0">
                <a:effectLst/>
                <a:latin typeface="Google Sans"/>
              </a:rPr>
              <a:t>Yenidoğanlar, yanıklardan korunma açısından en riskli gruplardan biridir. Bu risk, bebeklerin hareket kabiliyetlerinin sınırlı olması, çevreyi tanımaya yönelik meraklarının fazla olması ve derilerinin yetişkinlere göre daha hassas olmasından kaynaklanmaktadır.</a:t>
            </a:r>
          </a:p>
          <a:p>
            <a:pPr algn="l"/>
            <a:endParaRPr lang="tr-TR" sz="3200" dirty="0"/>
          </a:p>
        </p:txBody>
      </p:sp>
    </p:spTree>
    <p:extLst>
      <p:ext uri="{BB962C8B-B14F-4D97-AF65-F5344CB8AC3E}">
        <p14:creationId xmlns:p14="http://schemas.microsoft.com/office/powerpoint/2010/main" val="2447736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B1F650B-2C47-684A-FC50-C37D2A782590}"/>
              </a:ext>
            </a:extLst>
          </p:cNvPr>
          <p:cNvSpPr>
            <a:spLocks noGrp="1"/>
          </p:cNvSpPr>
          <p:nvPr>
            <p:ph type="title"/>
          </p:nvPr>
        </p:nvSpPr>
        <p:spPr>
          <a:xfrm>
            <a:off x="1043631" y="809898"/>
            <a:ext cx="9942716" cy="1554480"/>
          </a:xfrm>
        </p:spPr>
        <p:txBody>
          <a:bodyPr anchor="ctr">
            <a:normAutofit/>
          </a:bodyPr>
          <a:lstStyle/>
          <a:p>
            <a:r>
              <a:rPr lang="tr-TR" sz="4800" b="1">
                <a:latin typeface="Söhne"/>
              </a:rPr>
              <a:t>Isı Kontrolü:</a:t>
            </a:r>
            <a:r>
              <a:rPr lang="tr-TR" sz="4800">
                <a:latin typeface="Söhne"/>
              </a:rPr>
              <a:t> </a:t>
            </a:r>
            <a:endParaRPr lang="tr-TR" sz="4800"/>
          </a:p>
        </p:txBody>
      </p:sp>
      <p:sp>
        <p:nvSpPr>
          <p:cNvPr id="3" name="İçerik Yer Tutucusu 2">
            <a:extLst>
              <a:ext uri="{FF2B5EF4-FFF2-40B4-BE49-F238E27FC236}">
                <a16:creationId xmlns:a16="http://schemas.microsoft.com/office/drawing/2014/main" id="{70ECF07A-D65D-6F3F-FC69-ECDD50D94E5E}"/>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Yenidoğan bakım ünitelerinde, ortam sıcaklığının titizlikle kontrol edilmesi önemlidir. Yenidoğanların hassas ciltleri yanıklara karşı daha duyarlıdır, bu nedenle ortam sıcaklığı uygun seviyelerde tutulmalı ve sıcaklık dalgalanmalarına karşı önlemler alınmalıdır.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463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E9849832-B095-0D9F-1FE9-EB564C50AB6C}"/>
              </a:ext>
            </a:extLst>
          </p:cNvPr>
          <p:cNvSpPr>
            <a:spLocks noGrp="1"/>
          </p:cNvSpPr>
          <p:nvPr>
            <p:ph type="title"/>
          </p:nvPr>
        </p:nvSpPr>
        <p:spPr>
          <a:xfrm>
            <a:off x="1043631" y="809898"/>
            <a:ext cx="9942716" cy="1554480"/>
          </a:xfrm>
        </p:spPr>
        <p:txBody>
          <a:bodyPr anchor="ctr">
            <a:normAutofit/>
          </a:bodyPr>
          <a:lstStyle/>
          <a:p>
            <a:r>
              <a:rPr lang="tr-TR" sz="4800" b="1">
                <a:latin typeface="Söhne"/>
              </a:rPr>
              <a:t>Isıtıcı Cihazların Kullanımı:</a:t>
            </a:r>
            <a:r>
              <a:rPr lang="tr-TR" sz="4800">
                <a:latin typeface="Söhne"/>
              </a:rPr>
              <a:t> </a:t>
            </a:r>
            <a:endParaRPr lang="tr-TR" sz="4800"/>
          </a:p>
        </p:txBody>
      </p:sp>
      <p:sp>
        <p:nvSpPr>
          <p:cNvPr id="3" name="İçerik Yer Tutucusu 2">
            <a:extLst>
              <a:ext uri="{FF2B5EF4-FFF2-40B4-BE49-F238E27FC236}">
                <a16:creationId xmlns:a16="http://schemas.microsoft.com/office/drawing/2014/main" id="{9E97AAF5-22FC-7A93-BEAB-3E06F5D89BA1}"/>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Yenidoğan bakım ünitelerinde kullanılan ısıtıcı cihazlar, düşük doğum ağırlığına sahip bebekleri sıcak tutmak için kullanılır. Ancak, bu cihazların güvenli bir mesafede yerleştirilmesi ve kullanılması gerekmektedir. Ayrıca, cihazların düzenli bakımı ve kontrolü yapılmalıdır.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944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AAF945F8-B1D4-516C-E4EE-4FCBE5E9BCFF}"/>
              </a:ext>
            </a:extLst>
          </p:cNvPr>
          <p:cNvSpPr>
            <a:spLocks noGrp="1"/>
          </p:cNvSpPr>
          <p:nvPr>
            <p:ph type="title"/>
          </p:nvPr>
        </p:nvSpPr>
        <p:spPr>
          <a:xfrm>
            <a:off x="1043631" y="809898"/>
            <a:ext cx="9942716" cy="1554480"/>
          </a:xfrm>
        </p:spPr>
        <p:txBody>
          <a:bodyPr anchor="ctr">
            <a:normAutofit/>
          </a:bodyPr>
          <a:lstStyle/>
          <a:p>
            <a:r>
              <a:rPr lang="tr-TR" sz="4800" b="1">
                <a:latin typeface="Söhne"/>
              </a:rPr>
              <a:t>Sıcak Sıvı ve Madde Kontrolü:</a:t>
            </a:r>
            <a:r>
              <a:rPr lang="tr-TR" sz="4800">
                <a:latin typeface="Söhne"/>
              </a:rPr>
              <a:t> </a:t>
            </a:r>
            <a:endParaRPr lang="tr-TR" sz="4800"/>
          </a:p>
        </p:txBody>
      </p:sp>
      <p:sp>
        <p:nvSpPr>
          <p:cNvPr id="3" name="İçerik Yer Tutucusu 2">
            <a:extLst>
              <a:ext uri="{FF2B5EF4-FFF2-40B4-BE49-F238E27FC236}">
                <a16:creationId xmlns:a16="http://schemas.microsoft.com/office/drawing/2014/main" id="{835839F9-2B88-40C7-A0D9-AD1CB823344A}"/>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Yenidoğanların bakımında kullanılan sıvılar ve malzemelerin sıcaklığı sürekli olarak kontrol edilmelidir. Özellikle banyo suyu, içecekler ve sterilizasyon amaçlı kullanılan maddelerin sıcaklık düzeyleri ölçülmeli ve güvenli aralıklarda tutulmalıdır.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878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2F7190AB-53AF-260F-2AA6-6B311ACD1BB5}"/>
              </a:ext>
            </a:extLst>
          </p:cNvPr>
          <p:cNvSpPr>
            <a:spLocks noGrp="1"/>
          </p:cNvSpPr>
          <p:nvPr>
            <p:ph type="title"/>
          </p:nvPr>
        </p:nvSpPr>
        <p:spPr>
          <a:xfrm>
            <a:off x="1043631" y="809898"/>
            <a:ext cx="9942716" cy="1554480"/>
          </a:xfrm>
        </p:spPr>
        <p:txBody>
          <a:bodyPr anchor="ctr">
            <a:normAutofit/>
          </a:bodyPr>
          <a:lstStyle/>
          <a:p>
            <a:r>
              <a:rPr lang="tr-TR" sz="4800" b="1">
                <a:latin typeface="Söhne"/>
              </a:rPr>
              <a:t>Elektrikli Cihazlar:</a:t>
            </a:r>
            <a:r>
              <a:rPr lang="tr-TR" sz="4800">
                <a:latin typeface="Söhne"/>
              </a:rPr>
              <a:t> </a:t>
            </a:r>
            <a:endParaRPr lang="tr-TR" sz="4800"/>
          </a:p>
        </p:txBody>
      </p:sp>
      <p:sp>
        <p:nvSpPr>
          <p:cNvPr id="3" name="İçerik Yer Tutucusu 2">
            <a:extLst>
              <a:ext uri="{FF2B5EF4-FFF2-40B4-BE49-F238E27FC236}">
                <a16:creationId xmlns:a16="http://schemas.microsoft.com/office/drawing/2014/main" id="{71E597AB-0B26-663C-10B6-8E6DCF1BD924}"/>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Elektrikli cihazların yenidoğan bakım ünitelerinde güvenli bir şekilde kullanılması önemlidir. Prizler, kablolar ve cihazlar düzenli olarak kontrol edilmeli, izolasyonları sağlam olmalı ve bebeklere zarar verebilecekleri potansiyel riskler açısından incelenmelidir.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054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04B29AB4-B818-3857-F83D-54BF50024FC6}"/>
              </a:ext>
            </a:extLst>
          </p:cNvPr>
          <p:cNvSpPr>
            <a:spLocks noGrp="1"/>
          </p:cNvSpPr>
          <p:nvPr>
            <p:ph type="title"/>
          </p:nvPr>
        </p:nvSpPr>
        <p:spPr>
          <a:xfrm>
            <a:off x="1043631" y="809898"/>
            <a:ext cx="9942716" cy="1554480"/>
          </a:xfrm>
        </p:spPr>
        <p:txBody>
          <a:bodyPr anchor="ctr">
            <a:normAutofit/>
          </a:bodyPr>
          <a:lstStyle/>
          <a:p>
            <a:r>
              <a:rPr lang="tr-TR" sz="4800" b="1">
                <a:latin typeface="Söhne"/>
              </a:rPr>
              <a:t>Personel Eğitimi:</a:t>
            </a:r>
            <a:r>
              <a:rPr lang="tr-TR" sz="4800">
                <a:latin typeface="Söhne"/>
              </a:rPr>
              <a:t> </a:t>
            </a:r>
            <a:endParaRPr lang="tr-TR" sz="4800"/>
          </a:p>
        </p:txBody>
      </p:sp>
      <p:sp>
        <p:nvSpPr>
          <p:cNvPr id="3" name="İçerik Yer Tutucusu 2">
            <a:extLst>
              <a:ext uri="{FF2B5EF4-FFF2-40B4-BE49-F238E27FC236}">
                <a16:creationId xmlns:a16="http://schemas.microsoft.com/office/drawing/2014/main" id="{0D3CBE13-5FA0-7F64-3D3D-616CCE1A04D8}"/>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Sağlık personeli, yanık riskini en aza indirmek için düzenli olarak eğitilmelidir. Bu eğitim, yanık risklerini tanımak, güvenlik protokollerini uygulamak ve acil durumlarda doğru müdahalede bulunmak üzerine odaklanmalıdır.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552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EF3B0D8E-8FCC-EBA4-6A2D-07A3710B69FC}"/>
              </a:ext>
            </a:extLst>
          </p:cNvPr>
          <p:cNvSpPr>
            <a:spLocks noGrp="1"/>
          </p:cNvSpPr>
          <p:nvPr>
            <p:ph type="title"/>
          </p:nvPr>
        </p:nvSpPr>
        <p:spPr>
          <a:xfrm>
            <a:off x="1043631" y="809898"/>
            <a:ext cx="9942716" cy="1554480"/>
          </a:xfrm>
        </p:spPr>
        <p:txBody>
          <a:bodyPr anchor="ctr">
            <a:normAutofit/>
          </a:bodyPr>
          <a:lstStyle/>
          <a:p>
            <a:r>
              <a:rPr lang="tr-TR" sz="4800" b="1" dirty="0">
                <a:latin typeface="Google Sans"/>
              </a:rPr>
              <a:t>Personel eğitimi: </a:t>
            </a:r>
            <a:endParaRPr lang="tr-TR" sz="4800" b="1" dirty="0"/>
          </a:p>
        </p:txBody>
      </p:sp>
      <p:sp>
        <p:nvSpPr>
          <p:cNvPr id="3" name="İçerik Yer Tutucusu 2">
            <a:extLst>
              <a:ext uri="{FF2B5EF4-FFF2-40B4-BE49-F238E27FC236}">
                <a16:creationId xmlns:a16="http://schemas.microsoft.com/office/drawing/2014/main" id="{792AC3F1-7D41-8357-0E5A-10E4510EFD54}"/>
              </a:ext>
            </a:extLst>
          </p:cNvPr>
          <p:cNvSpPr>
            <a:spLocks noGrp="1"/>
          </p:cNvSpPr>
          <p:nvPr>
            <p:ph idx="1"/>
          </p:nvPr>
        </p:nvSpPr>
        <p:spPr>
          <a:xfrm>
            <a:off x="838200" y="2508069"/>
            <a:ext cx="10148147" cy="3977239"/>
          </a:xfrm>
        </p:spPr>
        <p:txBody>
          <a:bodyPr anchor="ctr">
            <a:normAutofit/>
          </a:bodyPr>
          <a:lstStyle/>
          <a:p>
            <a:pPr marL="0" indent="0">
              <a:buNone/>
            </a:pPr>
            <a:r>
              <a:rPr lang="tr-TR" sz="3600" b="0" i="0" dirty="0">
                <a:effectLst/>
                <a:latin typeface="Google Sans"/>
              </a:rPr>
              <a:t>Hastane çalışanlarının yenidoğan bakımı ve güvenliği konusunda eğitim alması, kazaların ve komplikasyonların önlenmesi açısından önemlidir. Bu eğitimde, yenidoğanların fizyolojisi, bakım ihtiyaçları, olası riskler ve bu risklere karşı alınabilecek önlemler hakkında bilgi verilmelidir.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060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CBB0DB20-B1D8-5091-BAE5-6F7E72A8AA8B}"/>
              </a:ext>
            </a:extLst>
          </p:cNvPr>
          <p:cNvSpPr>
            <a:spLocks noGrp="1"/>
          </p:cNvSpPr>
          <p:nvPr>
            <p:ph type="title"/>
          </p:nvPr>
        </p:nvSpPr>
        <p:spPr>
          <a:xfrm>
            <a:off x="1043631" y="809898"/>
            <a:ext cx="9942716" cy="1554480"/>
          </a:xfrm>
        </p:spPr>
        <p:txBody>
          <a:bodyPr anchor="ctr">
            <a:normAutofit/>
          </a:bodyPr>
          <a:lstStyle/>
          <a:p>
            <a:r>
              <a:rPr lang="tr-TR" sz="4800" b="1">
                <a:latin typeface="Söhne"/>
              </a:rPr>
              <a:t>Güvenlik Standartları:</a:t>
            </a:r>
            <a:r>
              <a:rPr lang="tr-TR" sz="4800">
                <a:latin typeface="Söhne"/>
              </a:rPr>
              <a:t> </a:t>
            </a:r>
            <a:endParaRPr lang="tr-TR" sz="4800"/>
          </a:p>
        </p:txBody>
      </p:sp>
      <p:sp>
        <p:nvSpPr>
          <p:cNvPr id="3" name="İçerik Yer Tutucusu 2">
            <a:extLst>
              <a:ext uri="{FF2B5EF4-FFF2-40B4-BE49-F238E27FC236}">
                <a16:creationId xmlns:a16="http://schemas.microsoft.com/office/drawing/2014/main" id="{3A25701B-23F0-2AC4-8CEF-245BC2E0B28A}"/>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Yenidoğan bakım üniteleri, yangın güvenliği, elektrik güvenliği ve genel güvenlik standartlarına uygun olmalıdır. Bu standartlar, kuruluşların yanık riskini azaltmaya yönelik genel bir çerçeve sunar.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645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34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63B76BC9-38A6-4E78-A59D-4D7678B7D543}"/>
              </a:ext>
            </a:extLst>
          </p:cNvPr>
          <p:cNvPicPr>
            <a:picLocks noChangeAspect="1"/>
          </p:cNvPicPr>
          <p:nvPr/>
        </p:nvPicPr>
        <p:blipFill>
          <a:blip r:embed="rId2"/>
          <a:stretch>
            <a:fillRect/>
          </a:stretch>
        </p:blipFill>
        <p:spPr>
          <a:xfrm>
            <a:off x="2013557" y="213770"/>
            <a:ext cx="7602267" cy="4048207"/>
          </a:xfrm>
          <a:prstGeom prst="rect">
            <a:avLst/>
          </a:prstGeom>
        </p:spPr>
      </p:pic>
      <p:sp>
        <p:nvSpPr>
          <p:cNvPr id="3" name="İçerik Yer Tutucusu 2">
            <a:extLst>
              <a:ext uri="{FF2B5EF4-FFF2-40B4-BE49-F238E27FC236}">
                <a16:creationId xmlns:a16="http://schemas.microsoft.com/office/drawing/2014/main" id="{2EC61D0B-ABFA-436D-8A2F-67FC3C8009BA}"/>
              </a:ext>
            </a:extLst>
          </p:cNvPr>
          <p:cNvSpPr>
            <a:spLocks noGrp="1"/>
          </p:cNvSpPr>
          <p:nvPr>
            <p:ph idx="1"/>
          </p:nvPr>
        </p:nvSpPr>
        <p:spPr>
          <a:xfrm>
            <a:off x="2013558" y="4620126"/>
            <a:ext cx="9128576" cy="2237874"/>
          </a:xfrm>
        </p:spPr>
        <p:txBody>
          <a:bodyPr>
            <a:normAutofit fontScale="77500" lnSpcReduction="20000"/>
          </a:bodyPr>
          <a:lstStyle/>
          <a:p>
            <a:r>
              <a:rPr lang="tr-TR" sz="4600" b="1" dirty="0"/>
              <a:t>Hastanede akıl almaz ihmal!</a:t>
            </a:r>
          </a:p>
          <a:p>
            <a:r>
              <a:rPr lang="tr-TR" sz="4600" b="1" dirty="0"/>
              <a:t>Siirt'te özel bir hastanede sezaryenle dünyaya gelen bebek, doğum sonrası </a:t>
            </a:r>
            <a:r>
              <a:rPr lang="tr-TR" sz="4600" b="1" dirty="0" err="1"/>
              <a:t>radyant</a:t>
            </a:r>
            <a:r>
              <a:rPr lang="tr-TR" sz="4600" b="1" dirty="0"/>
              <a:t> ısıtıcıda unutulunca vücudunun sağ tarafından yüzde 40 oranında yanık oluştu. </a:t>
            </a:r>
          </a:p>
          <a:p>
            <a:endParaRPr lang="tr-TR" sz="1500" dirty="0"/>
          </a:p>
        </p:txBody>
      </p:sp>
    </p:spTree>
    <p:extLst>
      <p:ext uri="{BB962C8B-B14F-4D97-AF65-F5344CB8AC3E}">
        <p14:creationId xmlns:p14="http://schemas.microsoft.com/office/powerpoint/2010/main" val="348892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A6CABD1A-08DF-B610-8EFF-9AFE1C3F733B}"/>
              </a:ext>
            </a:extLst>
          </p:cNvPr>
          <p:cNvSpPr>
            <a:spLocks noGrp="1"/>
          </p:cNvSpPr>
          <p:nvPr>
            <p:ph type="title"/>
          </p:nvPr>
        </p:nvSpPr>
        <p:spPr>
          <a:xfrm>
            <a:off x="1043631" y="809898"/>
            <a:ext cx="9942716" cy="1554480"/>
          </a:xfrm>
        </p:spPr>
        <p:txBody>
          <a:bodyPr anchor="ctr">
            <a:normAutofit/>
          </a:bodyPr>
          <a:lstStyle/>
          <a:p>
            <a:r>
              <a:rPr lang="tr-TR" sz="4800" b="1" dirty="0">
                <a:latin typeface="Google Sans"/>
              </a:rPr>
              <a:t>Ortam güvenliği: </a:t>
            </a:r>
            <a:endParaRPr lang="tr-TR" sz="4800" b="1" dirty="0"/>
          </a:p>
        </p:txBody>
      </p:sp>
      <p:sp>
        <p:nvSpPr>
          <p:cNvPr id="3" name="İçerik Yer Tutucusu 2">
            <a:extLst>
              <a:ext uri="{FF2B5EF4-FFF2-40B4-BE49-F238E27FC236}">
                <a16:creationId xmlns:a16="http://schemas.microsoft.com/office/drawing/2014/main" id="{DE4B1446-27D4-B308-FAA5-2D88148E0358}"/>
              </a:ext>
            </a:extLst>
          </p:cNvPr>
          <p:cNvSpPr>
            <a:spLocks noGrp="1"/>
          </p:cNvSpPr>
          <p:nvPr>
            <p:ph idx="1"/>
          </p:nvPr>
        </p:nvSpPr>
        <p:spPr>
          <a:xfrm>
            <a:off x="1043632" y="2704014"/>
            <a:ext cx="9942716" cy="3438166"/>
          </a:xfrm>
        </p:spPr>
        <p:txBody>
          <a:bodyPr anchor="ctr">
            <a:normAutofit/>
          </a:bodyPr>
          <a:lstStyle/>
          <a:p>
            <a:pPr marL="0" indent="0">
              <a:buNone/>
            </a:pPr>
            <a:r>
              <a:rPr lang="tr-TR" sz="3600" b="0" i="0" dirty="0">
                <a:effectLst/>
                <a:latin typeface="Google Sans"/>
              </a:rPr>
              <a:t>Yenidoğanların bulunduğu ortamların kazalara neden olabilecek tüm risklerden arındırılmış olması gerekir. Bu kapsamda, elektrik prizi, kablo, iğne, enjektör, bandaj gibi malzemelerin güvenli bir şekilde saklanması ve kullanılması, yenidoğanın yaralanmasını engellemeye yardımcı olacaktır.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93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9D5D9AC-F407-01A6-81A0-404760A6C47C}"/>
              </a:ext>
            </a:extLst>
          </p:cNvPr>
          <p:cNvSpPr>
            <a:spLocks noGrp="1"/>
          </p:cNvSpPr>
          <p:nvPr>
            <p:ph type="title"/>
          </p:nvPr>
        </p:nvSpPr>
        <p:spPr>
          <a:xfrm>
            <a:off x="1043631" y="809898"/>
            <a:ext cx="9942716" cy="1554480"/>
          </a:xfrm>
        </p:spPr>
        <p:txBody>
          <a:bodyPr anchor="ctr">
            <a:normAutofit/>
          </a:bodyPr>
          <a:lstStyle/>
          <a:p>
            <a:r>
              <a:rPr lang="tr-TR" sz="4800" b="1" dirty="0">
                <a:latin typeface="Google Sans"/>
              </a:rPr>
              <a:t>Tıbbi cihazların güvenliği: </a:t>
            </a:r>
            <a:endParaRPr lang="tr-TR" sz="4800" b="1" dirty="0"/>
          </a:p>
        </p:txBody>
      </p:sp>
      <p:sp>
        <p:nvSpPr>
          <p:cNvPr id="3" name="İçerik Yer Tutucusu 2">
            <a:extLst>
              <a:ext uri="{FF2B5EF4-FFF2-40B4-BE49-F238E27FC236}">
                <a16:creationId xmlns:a16="http://schemas.microsoft.com/office/drawing/2014/main" id="{D1E0DF87-12EC-C94C-BD5D-BCD94CE391AA}"/>
              </a:ext>
            </a:extLst>
          </p:cNvPr>
          <p:cNvSpPr>
            <a:spLocks noGrp="1"/>
          </p:cNvSpPr>
          <p:nvPr>
            <p:ph idx="1"/>
          </p:nvPr>
        </p:nvSpPr>
        <p:spPr>
          <a:xfrm>
            <a:off x="1045028" y="2704014"/>
            <a:ext cx="9941319" cy="3438166"/>
          </a:xfrm>
        </p:spPr>
        <p:txBody>
          <a:bodyPr anchor="ctr">
            <a:normAutofit/>
          </a:bodyPr>
          <a:lstStyle/>
          <a:p>
            <a:pPr marL="0" indent="0">
              <a:buNone/>
            </a:pPr>
            <a:r>
              <a:rPr lang="tr-TR" sz="3600" b="0" i="0" dirty="0">
                <a:effectLst/>
                <a:latin typeface="Google Sans"/>
              </a:rPr>
              <a:t>Yenidoğanın tedavisinde kullanılan tıbbi cihazların güvenli ve doğru bir şekilde kullanılması da önemlidir. Cihazların kullanım talimatlarına uygun olması, düzenli olarak kontrol edilmesi ve bakımının yapılması, olası kazaların önlenmesini sağlayacaktır.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03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E4D9E892-276C-D875-DA58-A4852C8DD2AD}"/>
              </a:ext>
            </a:extLst>
          </p:cNvPr>
          <p:cNvSpPr>
            <a:spLocks noGrp="1"/>
          </p:cNvSpPr>
          <p:nvPr>
            <p:ph type="title"/>
          </p:nvPr>
        </p:nvSpPr>
        <p:spPr>
          <a:xfrm>
            <a:off x="1043631" y="809898"/>
            <a:ext cx="9942716" cy="1554480"/>
          </a:xfrm>
        </p:spPr>
        <p:txBody>
          <a:bodyPr anchor="ctr">
            <a:normAutofit/>
          </a:bodyPr>
          <a:lstStyle/>
          <a:p>
            <a:r>
              <a:rPr lang="tr-TR" sz="4800" b="1" dirty="0">
                <a:latin typeface="Google Sans"/>
              </a:rPr>
              <a:t>İletişim ve koordinasyon: </a:t>
            </a:r>
            <a:endParaRPr lang="tr-TR" sz="4800" b="1" dirty="0"/>
          </a:p>
        </p:txBody>
      </p:sp>
      <p:sp>
        <p:nvSpPr>
          <p:cNvPr id="3" name="İçerik Yer Tutucusu 2">
            <a:extLst>
              <a:ext uri="{FF2B5EF4-FFF2-40B4-BE49-F238E27FC236}">
                <a16:creationId xmlns:a16="http://schemas.microsoft.com/office/drawing/2014/main" id="{4813D5B0-2DE6-0358-9C63-7BBD922854FC}"/>
              </a:ext>
            </a:extLst>
          </p:cNvPr>
          <p:cNvSpPr>
            <a:spLocks noGrp="1"/>
          </p:cNvSpPr>
          <p:nvPr>
            <p:ph idx="1"/>
          </p:nvPr>
        </p:nvSpPr>
        <p:spPr>
          <a:xfrm>
            <a:off x="1045028" y="2560322"/>
            <a:ext cx="9941319" cy="3581858"/>
          </a:xfrm>
        </p:spPr>
        <p:txBody>
          <a:bodyPr anchor="ctr">
            <a:normAutofit/>
          </a:bodyPr>
          <a:lstStyle/>
          <a:p>
            <a:pPr marL="0" indent="0">
              <a:buNone/>
            </a:pPr>
            <a:r>
              <a:rPr lang="tr-TR" sz="3600" b="0" i="0" dirty="0">
                <a:effectLst/>
                <a:latin typeface="Google Sans"/>
              </a:rPr>
              <a:t>Yenidoğanın tedavisine katılan tüm sağlık çalışanları arasında etkili bir iletişim ve koordinasyon sağlanması, bebeğin güvenliği için önemlidir. Bu kapsamda, bebeğin tıbbi durumu, bakım ihtiyaçları ve tedavi planı hakkında düzenli olarak bilgi paylaşımı yapılması gerekir.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994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2F664BC9-CEE9-2F1A-E86A-F0BC92F1F235}"/>
              </a:ext>
            </a:extLst>
          </p:cNvPr>
          <p:cNvSpPr>
            <a:spLocks noGrp="1"/>
          </p:cNvSpPr>
          <p:nvPr>
            <p:ph type="title"/>
          </p:nvPr>
        </p:nvSpPr>
        <p:spPr>
          <a:xfrm>
            <a:off x="1043631" y="809898"/>
            <a:ext cx="9942716" cy="1554480"/>
          </a:xfrm>
        </p:spPr>
        <p:txBody>
          <a:bodyPr anchor="ctr">
            <a:normAutofit/>
          </a:bodyPr>
          <a:lstStyle/>
          <a:p>
            <a:r>
              <a:rPr lang="tr-TR" sz="4800" b="1" dirty="0">
                <a:latin typeface="Google Sans"/>
              </a:rPr>
              <a:t>Yenidoğana ve ailesini bilgilendirme ve destek: </a:t>
            </a:r>
            <a:endParaRPr lang="tr-TR" sz="4800" b="1" dirty="0"/>
          </a:p>
        </p:txBody>
      </p:sp>
      <p:sp>
        <p:nvSpPr>
          <p:cNvPr id="3" name="İçerik Yer Tutucusu 2">
            <a:extLst>
              <a:ext uri="{FF2B5EF4-FFF2-40B4-BE49-F238E27FC236}">
                <a16:creationId xmlns:a16="http://schemas.microsoft.com/office/drawing/2014/main" id="{312A2F3E-4CE4-CE6C-0C98-1F0DF67035D9}"/>
              </a:ext>
            </a:extLst>
          </p:cNvPr>
          <p:cNvSpPr>
            <a:spLocks noGrp="1"/>
          </p:cNvSpPr>
          <p:nvPr>
            <p:ph idx="1"/>
          </p:nvPr>
        </p:nvSpPr>
        <p:spPr>
          <a:xfrm>
            <a:off x="1045028" y="2704014"/>
            <a:ext cx="9941319" cy="3438166"/>
          </a:xfrm>
        </p:spPr>
        <p:txBody>
          <a:bodyPr anchor="ctr">
            <a:normAutofit/>
          </a:bodyPr>
          <a:lstStyle/>
          <a:p>
            <a:pPr marL="0" indent="0">
              <a:buNone/>
            </a:pPr>
            <a:r>
              <a:rPr lang="tr-TR" sz="3600" b="0" i="0" dirty="0">
                <a:effectLst/>
                <a:latin typeface="Google Sans"/>
              </a:rPr>
              <a:t>Yenidoğanın ailesi, bebeğinin bakımına ve güvenliğine aktif olarak katılmaya teşvik edilmelidir. Bu amaçla, ailelere yenidoğan bakımı ve güvenliği hakkında bilgilendirme ve destek sağlanmalıdır.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799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4A49554-0325-D206-2391-0819A41518E0}"/>
              </a:ext>
            </a:extLst>
          </p:cNvPr>
          <p:cNvSpPr>
            <a:spLocks noGrp="1"/>
          </p:cNvSpPr>
          <p:nvPr>
            <p:ph type="title"/>
          </p:nvPr>
        </p:nvSpPr>
        <p:spPr>
          <a:xfrm>
            <a:off x="1043631" y="809898"/>
            <a:ext cx="9942716" cy="1554480"/>
          </a:xfrm>
        </p:spPr>
        <p:txBody>
          <a:bodyPr anchor="ctr">
            <a:normAutofit/>
          </a:bodyPr>
          <a:lstStyle/>
          <a:p>
            <a:r>
              <a:rPr lang="tr-TR" sz="4800" b="1">
                <a:latin typeface="Söhne"/>
              </a:rPr>
              <a:t>Bantlama ve Kimlik Kontrolü:</a:t>
            </a:r>
            <a:r>
              <a:rPr lang="tr-TR" sz="4800">
                <a:latin typeface="Söhne"/>
              </a:rPr>
              <a:t> </a:t>
            </a:r>
            <a:endParaRPr lang="tr-TR" sz="4800"/>
          </a:p>
        </p:txBody>
      </p:sp>
      <p:sp>
        <p:nvSpPr>
          <p:cNvPr id="3" name="İçerik Yer Tutucusu 2">
            <a:extLst>
              <a:ext uri="{FF2B5EF4-FFF2-40B4-BE49-F238E27FC236}">
                <a16:creationId xmlns:a16="http://schemas.microsoft.com/office/drawing/2014/main" id="{907C3572-B965-A674-BD40-1DE04BC975E4}"/>
              </a:ext>
            </a:extLst>
          </p:cNvPr>
          <p:cNvSpPr>
            <a:spLocks noGrp="1"/>
          </p:cNvSpPr>
          <p:nvPr>
            <p:ph idx="1"/>
          </p:nvPr>
        </p:nvSpPr>
        <p:spPr>
          <a:xfrm>
            <a:off x="1045028" y="3017522"/>
            <a:ext cx="9941319" cy="3124658"/>
          </a:xfrm>
        </p:spPr>
        <p:txBody>
          <a:bodyPr anchor="ctr">
            <a:normAutofit/>
          </a:bodyPr>
          <a:lstStyle/>
          <a:p>
            <a:pPr marL="0" indent="0">
              <a:buNone/>
            </a:pPr>
            <a:r>
              <a:rPr lang="tr-TR" sz="3600" b="0" i="0" dirty="0">
                <a:effectLst/>
                <a:latin typeface="Söhne"/>
              </a:rPr>
              <a:t>Yenidoğan bebeklere hastane içerisinde özel bir kimlik bandı takılır. Bu bantlar genellikle bebeğin doğum tarihini, cinsiyetini ve barkod numarasını içerir.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2183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1173</Words>
  <Application>Microsoft Office PowerPoint</Application>
  <PresentationFormat>Geniş ekran</PresentationFormat>
  <Paragraphs>77</Paragraphs>
  <Slides>41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41</vt:i4>
      </vt:variant>
    </vt:vector>
  </HeadingPairs>
  <TitlesOfParts>
    <vt:vector size="49" baseType="lpstr">
      <vt:lpstr>Meiryo</vt:lpstr>
      <vt:lpstr>Arial</vt:lpstr>
      <vt:lpstr>Calibri</vt:lpstr>
      <vt:lpstr>Calibri Light</vt:lpstr>
      <vt:lpstr>Google Sans</vt:lpstr>
      <vt:lpstr>Rockwell</vt:lpstr>
      <vt:lpstr>Söhne</vt:lpstr>
      <vt:lpstr>Office Teması</vt:lpstr>
      <vt:lpstr>Güvenliğe yönelik işlemler</vt:lpstr>
      <vt:lpstr>PowerPoint Sunusu</vt:lpstr>
      <vt:lpstr>Yenidoğanın Hastanede Güvenliğini Sağlayıcı Genel Önlemler</vt:lpstr>
      <vt:lpstr>Personel eğitimi: </vt:lpstr>
      <vt:lpstr>Ortam güvenliği: </vt:lpstr>
      <vt:lpstr>Tıbbi cihazların güvenliği: </vt:lpstr>
      <vt:lpstr>İletişim ve koordinasyon: </vt:lpstr>
      <vt:lpstr>Yenidoğana ve ailesini bilgilendirme ve destek: </vt:lpstr>
      <vt:lpstr>Bantlama ve Kimlik Kontrolü: </vt:lpstr>
      <vt:lpstr>Elektronik Güvenlik Sistemleri: </vt:lpstr>
      <vt:lpstr>Aile Onayı ve Ziyaretçi Kontrolü: </vt:lpstr>
      <vt:lpstr>Hasta Yatakları ve Ekipman Güvenliği: </vt:lpstr>
      <vt:lpstr>Enfeksiyon Kontrolü: </vt:lpstr>
      <vt:lpstr>PowerPoint Sunusu</vt:lpstr>
      <vt:lpstr>Yenidoğanın Hastanede Hijyeni ve enfeksiyonlardan korunması</vt:lpstr>
      <vt:lpstr>Cihaz ve ekipman hijyeni: </vt:lpstr>
      <vt:lpstr>Yenidoğanın hijyeni: </vt:lpstr>
      <vt:lpstr> Ellerin Yıkanması ve Antisepsisi: </vt:lpstr>
      <vt:lpstr>Steril Ortam Sağlanması: </vt:lpstr>
      <vt:lpstr>Kişisel Koruyucu Ekipman Kullanımı:</vt:lpstr>
      <vt:lpstr>Ziyaretçi Kontrolü ve Eğitimi: </vt:lpstr>
      <vt:lpstr>Hastane ortamının temizliği: </vt:lpstr>
      <vt:lpstr>Yenidoğanın izolasyonu: </vt:lpstr>
      <vt:lpstr>Anne sütü: </vt:lpstr>
      <vt:lpstr>Aşılama: </vt:lpstr>
      <vt:lpstr>PowerPoint Sunusu</vt:lpstr>
      <vt:lpstr>PowerPoint Sunusu</vt:lpstr>
      <vt:lpstr>Yenidoğanı Hastanede Travmalardan Korumak İçin Alınması Gereken Önlemler</vt:lpstr>
      <vt:lpstr>Ailelerin eğitimi: </vt:lpstr>
      <vt:lpstr>Personel Eğitimi: </vt:lpstr>
      <vt:lpstr>Doğru Ekipman Kullanımı: </vt:lpstr>
      <vt:lpstr>Güvenli Taşıma: </vt:lpstr>
      <vt:lpstr>PowerPoint Sunusu</vt:lpstr>
      <vt:lpstr>Yenidoğanların Hastanede Yanıklardan Korunması</vt:lpstr>
      <vt:lpstr>Isı Kontrolü: </vt:lpstr>
      <vt:lpstr>Isıtıcı Cihazların Kullanımı: </vt:lpstr>
      <vt:lpstr>Sıcak Sıvı ve Madde Kontrolü: </vt:lpstr>
      <vt:lpstr>Elektrikli Cihazlar: </vt:lpstr>
      <vt:lpstr>Personel Eğitimi: </vt:lpstr>
      <vt:lpstr>Güvenlik Standartları: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Güvenliğe yönelik işlemler </dc:title>
  <dc:creator>semabicer@gmail.com</dc:creator>
  <cp:lastModifiedBy>semabicer@gmail.com</cp:lastModifiedBy>
  <cp:revision>3</cp:revision>
  <dcterms:created xsi:type="dcterms:W3CDTF">2023-11-15T09:23:37Z</dcterms:created>
  <dcterms:modified xsi:type="dcterms:W3CDTF">2023-11-15T11:06:42Z</dcterms:modified>
</cp:coreProperties>
</file>